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0474efbc5d84b99" /><Relationship Type="http://schemas.openxmlformats.org/officeDocument/2006/relationships/extended-properties" Target="/docProps/app.xml" Id="Raa2a6ec964714a48" /><Relationship Type="http://schemas.openxmlformats.org/officeDocument/2006/relationships/officeDocument" Target="/ppt/presentation.xml" Id="Rc650dd593e2a49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4dcb7394b94ed9"/>
  </p:sldMasterIdLst>
  <p:notesMasterIdLst>
    <p:notesMasterId xmlns:r="http://schemas.openxmlformats.org/officeDocument/2006/relationships" r:id="R8bd20737d6e84761"/>
  </p:notesMasterIdLst>
  <p:sldIdLst>
    <p:sldId xmlns:r="http://schemas.openxmlformats.org/officeDocument/2006/relationships" id="256" r:id="R0686cd51e7e3461d"/>
    <p:sldId xmlns:r="http://schemas.openxmlformats.org/officeDocument/2006/relationships" id="257" r:id="Ref4ebcf9f43e4ae9"/>
    <p:sldId xmlns:r="http://schemas.openxmlformats.org/officeDocument/2006/relationships" id="258" r:id="R3c1e380e7ad74eb9"/>
    <p:sldId xmlns:r="http://schemas.openxmlformats.org/officeDocument/2006/relationships" id="259" r:id="R65294c98d7d3434c"/>
    <p:sldId xmlns:r="http://schemas.openxmlformats.org/officeDocument/2006/relationships" id="260" r:id="R48611008a41549ed"/>
    <p:sldId xmlns:r="http://schemas.openxmlformats.org/officeDocument/2006/relationships" id="261" r:id="R272dc4d475e844e3"/>
    <p:sldId xmlns:r="http://schemas.openxmlformats.org/officeDocument/2006/relationships" id="262" r:id="R61d5fc0a1f6e4b48"/>
    <p:sldId xmlns:r="http://schemas.openxmlformats.org/officeDocument/2006/relationships" id="263" r:id="R66a9e4c211114a19"/>
    <p:sldId xmlns:r="http://schemas.openxmlformats.org/officeDocument/2006/relationships" id="264" r:id="Re24b0c088c874594"/>
    <p:sldId xmlns:r="http://schemas.openxmlformats.org/officeDocument/2006/relationships" id="265" r:id="R80185d5fb3314b42"/>
    <p:sldId xmlns:r="http://schemas.openxmlformats.org/officeDocument/2006/relationships" id="266" r:id="R41a0dfb969ca4a31"/>
    <p:sldId xmlns:r="http://schemas.openxmlformats.org/officeDocument/2006/relationships" id="267" r:id="Rfd8758790dd7470b"/>
    <p:sldId xmlns:r="http://schemas.openxmlformats.org/officeDocument/2006/relationships" id="268" r:id="R67d2d3c92b5c42d8"/>
    <p:sldId xmlns:r="http://schemas.openxmlformats.org/officeDocument/2006/relationships" id="269" r:id="Re564d50dc5e54f2c"/>
    <p:sldId xmlns:r="http://schemas.openxmlformats.org/officeDocument/2006/relationships" id="270" r:id="R016d98e288634cdb"/>
    <p:sldId xmlns:r="http://schemas.openxmlformats.org/officeDocument/2006/relationships" id="271" r:id="Rdf17fbb236c74e6f"/>
    <p:sldId xmlns:r="http://schemas.openxmlformats.org/officeDocument/2006/relationships" id="272" r:id="Rd821d4dbb285496d"/>
    <p:sldId xmlns:r="http://schemas.openxmlformats.org/officeDocument/2006/relationships" id="273" r:id="Rf459e5b3a0f14558"/>
    <p:sldId xmlns:r="http://schemas.openxmlformats.org/officeDocument/2006/relationships" id="274" r:id="Rc0384afefbdf46f6"/>
    <p:sldId xmlns:r="http://schemas.openxmlformats.org/officeDocument/2006/relationships" id="275" r:id="R9471d922cd8d45b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82b5be7e7814f90" /><Relationship Type="http://schemas.openxmlformats.org/officeDocument/2006/relationships/slideMaster" Target="/ppt/slideMasters/slideMaster1.xml" Id="R754dcb7394b94ed9" /><Relationship Type="http://schemas.openxmlformats.org/officeDocument/2006/relationships/notesMaster" Target="/ppt/notesMasters/notesMaster1.xml" Id="R8bd20737d6e84761" /><Relationship Type="http://schemas.openxmlformats.org/officeDocument/2006/relationships/presProps" Target="/ppt/presProps.xml" Id="R0cb2285651644c7a" /><Relationship Type="http://schemas.openxmlformats.org/officeDocument/2006/relationships/tableStyles" Target="/ppt/tableStyles.xml" Id="Rb7871f66db564d76" /><Relationship Type="http://schemas.openxmlformats.org/officeDocument/2006/relationships/slide" Target="/ppt/slides/slide1.xml" Id="R0686cd51e7e3461d" /><Relationship Type="http://schemas.openxmlformats.org/officeDocument/2006/relationships/slide" Target="/ppt/slides/slide2.xml" Id="Ref4ebcf9f43e4ae9" /><Relationship Type="http://schemas.openxmlformats.org/officeDocument/2006/relationships/slide" Target="/ppt/slides/slide3.xml" Id="R3c1e380e7ad74eb9" /><Relationship Type="http://schemas.openxmlformats.org/officeDocument/2006/relationships/slide" Target="/ppt/slides/slide4.xml" Id="R65294c98d7d3434c" /><Relationship Type="http://schemas.openxmlformats.org/officeDocument/2006/relationships/slide" Target="/ppt/slides/slide5.xml" Id="R48611008a41549ed" /><Relationship Type="http://schemas.openxmlformats.org/officeDocument/2006/relationships/slide" Target="/ppt/slides/slide6.xml" Id="R272dc4d475e844e3" /><Relationship Type="http://schemas.openxmlformats.org/officeDocument/2006/relationships/slide" Target="/ppt/slides/slide7.xml" Id="R61d5fc0a1f6e4b48" /><Relationship Type="http://schemas.openxmlformats.org/officeDocument/2006/relationships/slide" Target="/ppt/slides/slide8.xml" Id="R66a9e4c211114a19" /><Relationship Type="http://schemas.openxmlformats.org/officeDocument/2006/relationships/slide" Target="/ppt/slides/slide9.xml" Id="Re24b0c088c874594" /><Relationship Type="http://schemas.openxmlformats.org/officeDocument/2006/relationships/slide" Target="/ppt/slides/slide10.xml" Id="R80185d5fb3314b42" /><Relationship Type="http://schemas.openxmlformats.org/officeDocument/2006/relationships/slide" Target="/ppt/slides/slide11.xml" Id="R41a0dfb969ca4a31" /><Relationship Type="http://schemas.openxmlformats.org/officeDocument/2006/relationships/slide" Target="/ppt/slides/slide12.xml" Id="Rfd8758790dd7470b" /><Relationship Type="http://schemas.openxmlformats.org/officeDocument/2006/relationships/slide" Target="/ppt/slides/slide13.xml" Id="R67d2d3c92b5c42d8" /><Relationship Type="http://schemas.openxmlformats.org/officeDocument/2006/relationships/slide" Target="/ppt/slides/slide14.xml" Id="Re564d50dc5e54f2c" /><Relationship Type="http://schemas.openxmlformats.org/officeDocument/2006/relationships/slide" Target="/ppt/slides/slide15.xml" Id="R016d98e288634cdb" /><Relationship Type="http://schemas.openxmlformats.org/officeDocument/2006/relationships/slide" Target="/ppt/slides/slide16.xml" Id="Rdf17fbb236c74e6f" /><Relationship Type="http://schemas.openxmlformats.org/officeDocument/2006/relationships/slide" Target="/ppt/slides/slide17.xml" Id="Rd821d4dbb285496d" /><Relationship Type="http://schemas.openxmlformats.org/officeDocument/2006/relationships/slide" Target="/ppt/slides/slide18.xml" Id="Rf459e5b3a0f14558" /><Relationship Type="http://schemas.openxmlformats.org/officeDocument/2006/relationships/slide" Target="/ppt/slides/slide19.xml" Id="Rc0384afefbdf46f6" /><Relationship Type="http://schemas.openxmlformats.org/officeDocument/2006/relationships/slide" Target="/ppt/slides/slide20.xml" Id="R9471d922cd8d45b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82dbea55ca54d8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acb0e0fa3eb43ff" /><Relationship Type="http://schemas.openxmlformats.org/officeDocument/2006/relationships/notesMaster" Target="/ppt/notesMasters/notesMaster1.xml" Id="R7b8b5f9937014db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c6ade84b7064aa4" /><Relationship Type="http://schemas.openxmlformats.org/officeDocument/2006/relationships/notesMaster" Target="/ppt/notesMasters/notesMaster1.xml" Id="Radef0471f55d44c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4f32d20bb7f4abe" /><Relationship Type="http://schemas.openxmlformats.org/officeDocument/2006/relationships/notesMaster" Target="/ppt/notesMasters/notesMaster1.xml" Id="R64de8803efd9429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018b919d83041b0" /><Relationship Type="http://schemas.openxmlformats.org/officeDocument/2006/relationships/notesMaster" Target="/ppt/notesMasters/notesMaster1.xml" Id="Re0be26b51cc74ab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9ed1b5d5d424d2b" /><Relationship Type="http://schemas.openxmlformats.org/officeDocument/2006/relationships/notesMaster" Target="/ppt/notesMasters/notesMaster1.xml" Id="R28715146984540d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ecef98bd5834634" /><Relationship Type="http://schemas.openxmlformats.org/officeDocument/2006/relationships/notesMaster" Target="/ppt/notesMasters/notesMaster1.xml" Id="R218834b5ca9b4c57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70904cc73a94064" /><Relationship Type="http://schemas.openxmlformats.org/officeDocument/2006/relationships/notesMaster" Target="/ppt/notesMasters/notesMaster1.xml" Id="R4a5890ce51f44ffd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a57685e1c10405a" /><Relationship Type="http://schemas.openxmlformats.org/officeDocument/2006/relationships/notesMaster" Target="/ppt/notesMasters/notesMaster1.xml" Id="Rea8a40378188428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9597d2d47164744" /><Relationship Type="http://schemas.openxmlformats.org/officeDocument/2006/relationships/notesMaster" Target="/ppt/notesMasters/notesMaster1.xml" Id="R76d540c9ceb14c0f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5616e6476d6448f" /><Relationship Type="http://schemas.openxmlformats.org/officeDocument/2006/relationships/notesMaster" Target="/ppt/notesMasters/notesMaster1.xml" Id="R11a88ffd2cf549d2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eb2368f1bd2437f" /><Relationship Type="http://schemas.openxmlformats.org/officeDocument/2006/relationships/notesMaster" Target="/ppt/notesMasters/notesMaster1.xml" Id="R490b0f8a265841d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f1d43fe7d7849df" /><Relationship Type="http://schemas.openxmlformats.org/officeDocument/2006/relationships/notesMaster" Target="/ppt/notesMasters/notesMaster1.xml" Id="Rd575123aac5c417d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73617ed15e234fbb" /><Relationship Type="http://schemas.openxmlformats.org/officeDocument/2006/relationships/notesMaster" Target="/ppt/notesMasters/notesMaster1.xml" Id="R8fbb9c4045374b5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b4587dcba6547f8" /><Relationship Type="http://schemas.openxmlformats.org/officeDocument/2006/relationships/notesMaster" Target="/ppt/notesMasters/notesMaster1.xml" Id="Re238d8894e6a4a2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23a3a5626ae4fa3" /><Relationship Type="http://schemas.openxmlformats.org/officeDocument/2006/relationships/notesMaster" Target="/ppt/notesMasters/notesMaster1.xml" Id="R81cdd58f3297401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0233225ebee46a0" /><Relationship Type="http://schemas.openxmlformats.org/officeDocument/2006/relationships/notesMaster" Target="/ppt/notesMasters/notesMaster1.xml" Id="R2372b774d59343a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c05565979e34bda" /><Relationship Type="http://schemas.openxmlformats.org/officeDocument/2006/relationships/notesMaster" Target="/ppt/notesMasters/notesMaster1.xml" Id="R917724e1449d4cf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cd1e57627f74472" /><Relationship Type="http://schemas.openxmlformats.org/officeDocument/2006/relationships/notesMaster" Target="/ppt/notesMasters/notesMaster1.xml" Id="R0f8af52e1958458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873a2d7d6874c79" /><Relationship Type="http://schemas.openxmlformats.org/officeDocument/2006/relationships/notesMaster" Target="/ppt/notesMasters/notesMaster1.xml" Id="Rebcd795500854bc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f7a00443c9941dc" /><Relationship Type="http://schemas.openxmlformats.org/officeDocument/2006/relationships/notesMaster" Target="/ppt/notesMasters/notesMaster1.xml" Id="Re4a1cdc9259e4de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Apertura: chiarire che le slide sono una guida operativa e non sostituiscono progetto, relazione energetica o verifica del caso concreto.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 pompa di calore può essere centrale nella strategia FER, ma il contributo deve essere quantificato nella relazione energetica.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https://www.gazzettaufficiale.it/eli/id/2026/01/20/26G00018/sg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Distinguere tra ammissibilità della caldaia e dimostrazione della quota FER dell’intero edificio o intervento.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https://www.gazzettaufficiale.it/eli/id/2026/01/20/26G00018/sg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 documentazione dell’impossibilità compete al progettista e deve seguire un’analisi delle opzioni tecniche applicabili.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https://www.gazzettaufficiale.it/eli/id/2026/01/20/26G00018/sg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 combinazione esatta dei requisiti dipende dalle attività svolte dall’impresa e dalla tecnologia installata.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 quadro europeo delle certificazioni sta evolvendo e include progressivamente refrigeranti alternativi; verificare sempre requisiti aggiornati e attività effettivamente svolte.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Responsabilità distinte ma coordinate: l’installatore non sostituisce il progettista e non deve eseguire varianti sostanziali senza aggiornamento progettuale.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- https://www.gazzettaufficiale.it/eli/id/2026/01/20/26G00018/sg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 lista va adattata al singolo intervento e agli obblighi regionali o locali.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Suggerimento operativo: integrare il flusso nel sistema qualità o nelle checklist aziendali.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Questa slide funziona bene come momento di riepilogo o come domanda interattiva durante il webinar.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Chiusura operativa: trasformare queste cinque regole in un controllo interno obbligatorio prima dell’ordine materiali.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Messaggio chiave: l’installatore non determina da solo l’obbligo, ma deve riconoscere i segnali che impongono il coinvolgimento del progettista.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- https://www.gazzettaufficiale.it/eli/id/2026/01/20/26G00018/sg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Invitare i partecipanti a usare la dispensa completa per le 50 domande e risposte e la checklist estesa.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Separare chiaramente l’entrata in vigore del decreto dalla decorrenza degli obblighi edilizi.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https://www.gazzettaufficiale.it/eli/id/2026/01/20/26G00018/sg</a:t>
            </a:r>
          </a:p>
          <a:p xmlns:a="http://schemas.openxmlformats.org/drawingml/2006/main">
            <a:r>
              <a:t>- https://www.anit.it/obblighi-fer-2026-cosa-cambia-dal-3-agosto-per-progettisti-e-tecnici/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Evidenziare che non tutti i lavori sull’impianto termico sono automaticamente una ristrutturazione dell’impianto.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https://www.gazzettaufficiale.it/eli/id/2026/01/20/26G00018/sg</a:t>
            </a:r>
          </a:p>
          <a:p xmlns:a="http://schemas.openxmlformats.org/drawingml/2006/main">
            <a:r>
              <a:t>- https://www.anit.it/obblighi-fer-2026-cosa-cambia-dal-3-agosto-per-progettisti-e-tecnici/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 percentuali sono quote di copertura dei fabbisogni energetici calcolati; non percentuali della potenza nominale installata.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https://www.gazzettaufficiale.it/eli/id/2026/01/20/26G00018/sg</a:t>
            </a:r>
          </a:p>
          <a:p xmlns:a="http://schemas.openxmlformats.org/drawingml/2006/main">
            <a:r>
              <a:t>- https://www.anit.it/obblighi-fer-2026-cosa-cambia-dal-3-agosto-per-progettisti-e-tecnici/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Usare questa sequenza prima di definire apparecchiature e dimensionamenti.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- https://www.gazzettaufficiale.it/eli/id/2026/01/20/26G00018/sg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Non trasformare la distinzione in automatismo: la configurazione reale dell’intervento va letta dal tecnico abilitato.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https://www.gazzettaufficiale.it/eli/id/2026/01/20/26G00018/sg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Spiegare che il dimensionamento commerciale della macchina viene dopo il calcolo energetico, non al suo posto.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https://www.gazzettaufficiale.it/eli/id/2026/01/20/26G00018/sg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Evitare equivalenze automatiche tra presenza di una tecnologia e raggiungimento della quota.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https://www.gazzettaufficiale.it/eli/id/2026/01/20/26G00018/sg</a:t>
            </a:r>
          </a:p>
          <a:p xmlns:a="http://schemas.openxmlformats.org/drawingml/2006/main">
            <a:r>
              <a:t>- Dispensa tecnica RED III per installatori – Progetto Gas (materiale fornito dall’utente)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8beff16184c1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52d413de17443d3" /><Relationship Type="http://schemas.openxmlformats.org/officeDocument/2006/relationships/slideLayout" Target="/ppt/slideLayouts/slideLayout1.xml" Id="Ra552b90b3914476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2b90b3914476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a7fd54b0f4c57" /><Relationship Type="http://schemas.openxmlformats.org/officeDocument/2006/relationships/image" Target="/ppt/media/image.png" Id="R4b79062247ea4158" /><Relationship Type="http://schemas.openxmlformats.org/officeDocument/2006/relationships/notesSlide" Target="/ppt/notesSlides/notesSlide1.xml" Id="Rda4ee921132b497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74a2759834aad" /><Relationship Type="http://schemas.openxmlformats.org/officeDocument/2006/relationships/notesSlide" Target="/ppt/notesSlides/notesSlide10.xml" Id="R277836e6e61e442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12235914b4b6f" /><Relationship Type="http://schemas.openxmlformats.org/officeDocument/2006/relationships/notesSlide" Target="/ppt/notesSlides/notesSlide11.xml" Id="Rd38a9dd3dbaa4e6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6631438284ca3" /><Relationship Type="http://schemas.openxmlformats.org/officeDocument/2006/relationships/notesSlide" Target="/ppt/notesSlides/notesSlide12.xml" Id="R452f3ca405c343b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7c130b2d6497d" /><Relationship Type="http://schemas.openxmlformats.org/officeDocument/2006/relationships/notesSlide" Target="/ppt/notesSlides/notesSlide13.xml" Id="R73b86a083e864a4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69b4969ef42ea" /><Relationship Type="http://schemas.openxmlformats.org/officeDocument/2006/relationships/notesSlide" Target="/ppt/notesSlides/notesSlide14.xml" Id="R8fbbc2c2ca754eb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a55472f614aa4" /><Relationship Type="http://schemas.openxmlformats.org/officeDocument/2006/relationships/notesSlide" Target="/ppt/notesSlides/notesSlide15.xml" Id="R68656e37bfe64039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c45ee7b974ec7" /><Relationship Type="http://schemas.openxmlformats.org/officeDocument/2006/relationships/notesSlide" Target="/ppt/notesSlides/notesSlide16.xml" Id="R913006a886174b7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1eaf2b028408a" /><Relationship Type="http://schemas.openxmlformats.org/officeDocument/2006/relationships/notesSlide" Target="/ppt/notesSlides/notesSlide17.xml" Id="Rb68964e4163a43f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5b7a475554a18" /><Relationship Type="http://schemas.openxmlformats.org/officeDocument/2006/relationships/notesSlide" Target="/ppt/notesSlides/notesSlide18.xml" Id="Rea4d262a267f4a2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69a49190d4a12" /><Relationship Type="http://schemas.openxmlformats.org/officeDocument/2006/relationships/notesSlide" Target="/ppt/notesSlides/notesSlide19.xml" Id="Rd4337efd5c22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6672b7ff94b8a" /><Relationship Type="http://schemas.openxmlformats.org/officeDocument/2006/relationships/notesSlide" Target="/ppt/notesSlides/notesSlide2.xml" Id="Rd34b623decb24bda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72380c5fb457a" /><Relationship Type="http://schemas.openxmlformats.org/officeDocument/2006/relationships/image" Target="/ppt/media/image2.png" Id="Rfcb8a4ac05514e35" /><Relationship Type="http://schemas.openxmlformats.org/officeDocument/2006/relationships/notesSlide" Target="/ppt/notesSlides/notesSlide20.xml" Id="Rd8ff6063768342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8e958bfc8489f" /><Relationship Type="http://schemas.openxmlformats.org/officeDocument/2006/relationships/notesSlide" Target="/ppt/notesSlides/notesSlide3.xml" Id="R901227d204d247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bca441efc4a69" /><Relationship Type="http://schemas.openxmlformats.org/officeDocument/2006/relationships/notesSlide" Target="/ppt/notesSlides/notesSlide4.xml" Id="R03a0dcf39c6a44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79453b2c64019" /><Relationship Type="http://schemas.openxmlformats.org/officeDocument/2006/relationships/notesSlide" Target="/ppt/notesSlides/notesSlide5.xml" Id="R2b1b618e842046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69b2ccc9f4cf2" /><Relationship Type="http://schemas.openxmlformats.org/officeDocument/2006/relationships/notesSlide" Target="/ppt/notesSlides/notesSlide6.xml" Id="R507b95eef6074d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58a70d59f42a0" /><Relationship Type="http://schemas.openxmlformats.org/officeDocument/2006/relationships/notesSlide" Target="/ppt/notesSlides/notesSlide7.xml" Id="R143cd19a1d59495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f2b822e1b4862" /><Relationship Type="http://schemas.openxmlformats.org/officeDocument/2006/relationships/notesSlide" Target="/ppt/notesSlides/notesSlide8.xml" Id="R0d421725c5674d9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fa43740b542b7" /><Relationship Type="http://schemas.openxmlformats.org/officeDocument/2006/relationships/notesSlide" Target="/ppt/notesSlides/notesSlide9.xml" Id="R94956924795d467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23C6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6F5F7B-05B4-4311-AEB6-5B087F5C5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3619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A10401-6944-4936-B226-C258C31FA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52450"/>
            <a:ext cx="5334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5AD24"/>
                </a:solidFill>
              </a:defRPr>
            </a:pPr>
            <a:r>
              <a:rPr sz="1125" b="1" i="0">
                <a:solidFill>
                  <a:srgbClr val="E5AD24"/>
                </a:solidFill>
              </a:rPr>
              <a:t>PROGETTO GAS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6A27A72-1FDC-42EB-BB1C-9DAD82517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200150"/>
            <a:ext cx="53340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4350" b="1" i="0">
                <a:solidFill>
                  <a:srgbClr val="FFFFFF"/>
                </a:solidFill>
              </a:defRPr>
            </a:pPr>
            <a:r>
              <a:rPr sz="4350" b="1" i="0">
                <a:solidFill>
                  <a:srgbClr val="FFFFFF"/>
                </a:solidFill>
              </a:rPr>
              <a:t>DECRETO</a:t>
            </a:r>
          </a:p>
          <a:p xmlns:a="http://schemas.openxmlformats.org/drawingml/2006/main">
            <a:pPr algn="l">
              <a:defRPr sz="4350" b="1" i="0">
                <a:solidFill>
                  <a:srgbClr val="FFFFFF"/>
                </a:solidFill>
              </a:defRPr>
            </a:pPr>
            <a:r>
              <a:rPr sz="4350" b="1" i="0">
                <a:solidFill>
                  <a:srgbClr val="FFFFFF"/>
                </a:solidFill>
              </a:rPr>
              <a:t>RED III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F97FF6-C421-4280-8778-214056FDA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09875"/>
            <a:ext cx="5191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100" b="1" i="0">
                <a:solidFill>
                  <a:srgbClr val="E5AD24"/>
                </a:solidFill>
              </a:defRPr>
            </a:pPr>
            <a:r>
              <a:rPr sz="2100" b="1" i="0">
                <a:solidFill>
                  <a:srgbClr val="E5AD24"/>
                </a:solidFill>
              </a:rPr>
              <a:t>Obblighi FER negli edifici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325787-EF1C-4CCC-8BBE-2C92F4AAE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409950"/>
            <a:ext cx="490537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FFFFFF"/>
                </a:solidFill>
              </a:defRPr>
            </a:pPr>
            <a:r>
              <a:rPr sz="1800" b="0" i="0">
                <a:solidFill>
                  <a:srgbClr val="FFFFFF"/>
                </a:solidFill>
              </a:rPr>
              <a:t>Presentazione tecnica per installatori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DF4269-70D6-41CE-A7D3-B47E0AABA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29125"/>
            <a:ext cx="29146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20 SLIDE · SINTESI DELLE 50 FAQ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1306705-B15E-4FFB-A997-BB8B78EED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91100"/>
            <a:ext cx="4762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DCEAF4"/>
                </a:solidFill>
              </a:defRPr>
            </a:pPr>
            <a:r>
              <a:rPr sz="1350" b="0" i="0">
                <a:solidFill>
                  <a:srgbClr val="DCEAF4"/>
                </a:solidFill>
              </a:rPr>
              <a:t>Decorrenze, quote, calcoli, qualifiche e documenti operativi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986FEC-BB96-4F4A-A9C3-C0D690407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61950"/>
            <a:ext cx="4810125" cy="6134100"/>
          </a:xfrm>
          <a:prstGeom xmlns:a="http://schemas.openxmlformats.org/drawingml/2006/main" prst="roundRect">
            <a:avLst>
              <a:gd name="adj" fmla="val 237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79062247ea4158"/>
          <a:stretch xmlns:a="http://schemas.openxmlformats.org/drawingml/2006/main"/>
        </p:blipFill>
        <p:spPr>
          <a:xfrm xmlns:a="http://schemas.openxmlformats.org/drawingml/2006/main">
            <a:off x="6857567" y="514350"/>
            <a:ext cx="4239491" cy="58293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3631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D50703E-353C-4801-AE1F-950F3FF7A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1E41F5C-13E4-455D-AE59-E7BEEDAF8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"/>
            <a:ext cx="11087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F5D8F"/>
                </a:solidFill>
              </a:defRPr>
            </a:pPr>
            <a:r>
              <a:rPr sz="975" b="1" i="0">
                <a:solidFill>
                  <a:srgbClr val="1F5D8F"/>
                </a:solidFill>
              </a:rPr>
              <a:t>FOCUS TECNOLOGICO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052F882-3A5B-40ED-BEE6-3AB3B94AE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11087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C63"/>
                </a:solidFill>
              </a:defRPr>
            </a:pPr>
            <a:r>
              <a:rPr sz="2550" b="1" i="0">
                <a:solidFill>
                  <a:srgbClr val="123C63"/>
                </a:solidFill>
              </a:rPr>
              <a:t>Pompa di calore: potente, ma non “automaticamente conforme”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B74EAC7-2E26-4832-9943-CC0B7F008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9203E0E-6EA8-4006-BAB3-0624D7C8B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8CF382-21CC-401F-910E-3364ED78E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RED III · Installatori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93669C-79FD-4B90-81AA-7FAA5A349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341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10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2A5507-2E73-4CF9-B2FB-D8F152D9F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14525"/>
            <a:ext cx="371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F5D8F"/>
                </a:solidFill>
              </a:defRPr>
            </a:pPr>
            <a:r>
              <a:rPr sz="1350" b="1" i="0">
                <a:solidFill>
                  <a:srgbClr val="1F5D8F"/>
                </a:solidFill>
              </a:rPr>
              <a:t>La domanda corretta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21E414-67CF-4114-B6D9-EC85831BA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45148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123C63"/>
                </a:solidFill>
              </a:defRPr>
            </a:pPr>
            <a:r>
              <a:rPr sz="2625" b="1" i="0">
                <a:solidFill>
                  <a:srgbClr val="123C63"/>
                </a:solidFill>
              </a:rPr>
              <a:t>Quanto fabbisogno copre</a:t>
            </a:r>
          </a:p>
          <a:p xmlns:a="http://schemas.openxmlformats.org/drawingml/2006/main">
            <a:pPr algn="l">
              <a:defRPr sz="2625" b="1" i="0">
                <a:solidFill>
                  <a:srgbClr val="123C63"/>
                </a:solidFill>
              </a:defRPr>
            </a:pPr>
            <a:r>
              <a:rPr sz="2625" b="1" i="0">
                <a:solidFill>
                  <a:srgbClr val="123C63"/>
                </a:solidFill>
              </a:rPr>
              <a:t>come energia rinnovabile?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13D547-B90B-4833-B021-9953C80FE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24250"/>
            <a:ext cx="11239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B62D9E7-2C48-43BB-BBB3-2933108E8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10000"/>
            <a:ext cx="44958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0" i="0">
                <a:solidFill>
                  <a:srgbClr val="203040"/>
                </a:solidFill>
              </a:defRPr>
            </a:pPr>
            <a:r>
              <a:rPr sz="1725" b="0" i="0">
                <a:solidFill>
                  <a:srgbClr val="203040"/>
                </a:solidFill>
              </a:rPr>
              <a:t>Dipende da prestazioni, vettori energetici, condizioni di esercizio e metodo di calcolo.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FD7D8CD-B556-4733-9417-E3B1FC333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1809750"/>
            <a:ext cx="5334000" cy="3848100"/>
          </a:xfrm>
          <a:prstGeom xmlns:a="http://schemas.openxmlformats.org/drawingml/2006/main" prst="roundRect">
            <a:avLst>
              <a:gd name="adj" fmla="val 2970"/>
            </a:avLst>
          </a:prstGeom>
          <a:solidFill xmlns:a="http://schemas.openxmlformats.org/drawingml/2006/main">
            <a:srgbClr val="123C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E463E8E-384A-4AA8-85DE-40B134E3E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114550"/>
            <a:ext cx="447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E5AD24"/>
                </a:solidFill>
              </a:defRPr>
            </a:pPr>
            <a:r>
              <a:rPr sz="2025" b="1" i="0">
                <a:solidFill>
                  <a:srgbClr val="E5AD24"/>
                </a:solidFill>
              </a:rPr>
              <a:t>Cinque verifiche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D5AC299-0937-4B4E-9881-CDDBD4910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8003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853A71-1960-45D6-B2B6-D35471601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847975"/>
            <a:ext cx="133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23C63"/>
                </a:solidFill>
              </a:defRPr>
            </a:pPr>
            <a:r>
              <a:rPr sz="1050" b="1" i="0">
                <a:solidFill>
                  <a:srgbClr val="123C63"/>
                </a:solidFill>
              </a:rPr>
              <a:t>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172E050-CDD3-445C-887B-DE594AF06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76225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FFFFFF"/>
                </a:solidFill>
              </a:defRPr>
            </a:pPr>
            <a:r>
              <a:rPr sz="1500" b="0" i="0">
                <a:solidFill>
                  <a:srgbClr val="FFFFFF"/>
                </a:solidFill>
              </a:rPr>
              <a:t>Fabbisogni di progetto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6355A0C-A8AD-4B18-91BD-E19191389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32422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5B8A49-5079-4A24-B642-1FC569F69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371850"/>
            <a:ext cx="133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23C63"/>
                </a:solidFill>
              </a:defRPr>
            </a:pPr>
            <a:r>
              <a:rPr sz="1050" b="1" i="0">
                <a:solidFill>
                  <a:srgbClr val="123C63"/>
                </a:solidFill>
              </a:rPr>
              <a:t>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6F78DF-63FF-40FA-839E-0B505135D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286125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FFFFFF"/>
                </a:solidFill>
              </a:defRPr>
            </a:pPr>
            <a:r>
              <a:rPr sz="1500" b="0" i="0">
                <a:solidFill>
                  <a:srgbClr val="FFFFFF"/>
                </a:solidFill>
              </a:rPr>
              <a:t>Prestazioni stagionali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11A8A2-82DD-48F7-9374-1739F46A6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8481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07CDFFD-A51E-4837-A5C6-9A4F99F25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895725"/>
            <a:ext cx="133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23C63"/>
                </a:solidFill>
              </a:defRPr>
            </a:pPr>
            <a:r>
              <a:rPr sz="1050" b="1" i="0">
                <a:solidFill>
                  <a:srgbClr val="123C63"/>
                </a:solidFill>
              </a:rPr>
              <a:t>3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FCBD3BB-5225-4575-B91E-768F16CBC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81000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FFFFFF"/>
                </a:solidFill>
              </a:defRPr>
            </a:pPr>
            <a:r>
              <a:rPr sz="1500" b="0" i="0">
                <a:solidFill>
                  <a:srgbClr val="FFFFFF"/>
                </a:solidFill>
              </a:rPr>
              <a:t>Temperature di mandata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51047A7-A1AC-4EEC-ABE4-9C5A1AE33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371975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8942D54-B467-4676-BCFB-EFB613E69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419600"/>
            <a:ext cx="133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23C63"/>
                </a:solidFill>
              </a:defRPr>
            </a:pPr>
            <a:r>
              <a:rPr sz="1050" b="1" i="0">
                <a:solidFill>
                  <a:srgbClr val="123C63"/>
                </a:solidFill>
              </a:rPr>
              <a:t>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03A5029-8DC4-4452-95F1-DDA08DE4A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333875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FFFFFF"/>
                </a:solidFill>
              </a:defRPr>
            </a:pPr>
            <a:r>
              <a:rPr sz="1500" b="0" i="0">
                <a:solidFill>
                  <a:srgbClr val="FFFFFF"/>
                </a:solidFill>
              </a:rPr>
              <a:t>Produzione elettrica locale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E5457FA-AFF6-40B1-928B-347B90A71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8958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928045A-6C1F-4707-940E-7A50D0120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943475"/>
            <a:ext cx="133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 i="0">
                <a:solidFill>
                  <a:srgbClr val="123C63"/>
                </a:solidFill>
              </a:defRPr>
            </a:pPr>
            <a:r>
              <a:rPr sz="1050" b="1" i="0">
                <a:solidFill>
                  <a:srgbClr val="123C63"/>
                </a:solidFill>
              </a:rPr>
              <a:t>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CCB8932-955F-4554-A532-522DB7084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85775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FFFFFF"/>
                </a:solidFill>
              </a:defRPr>
            </a:pPr>
            <a:r>
              <a:rPr sz="1500" b="0" i="0">
                <a:solidFill>
                  <a:srgbClr val="FFFFFF"/>
                </a:solidFill>
              </a:rPr>
              <a:t>Sistema di integrazione</a:t>
            </a:r>
          </a:p>
        </p:txBody>
      </p:sp>
    </p:spTree>
    <p:extLst>
      <p:ext uri="{BB962C8B-B14F-4D97-AF65-F5344CB8AC3E}">
        <p14:creationId xmlns:p14="http://schemas.microsoft.com/office/powerpoint/2010/main" val="85047738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4DE002D-53CB-4804-9C27-4605F38A6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79731D8-8945-4F6A-B73C-E435B8AC1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"/>
            <a:ext cx="11087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F5D8F"/>
                </a:solidFill>
              </a:defRPr>
            </a:pPr>
            <a:r>
              <a:rPr sz="975" b="1" i="0">
                <a:solidFill>
                  <a:srgbClr val="1F5D8F"/>
                </a:solidFill>
              </a:rPr>
              <a:t>CONFIGURAZIONI MISTE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F0FA3D-D068-4AFC-A2A0-67ADEA6E3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11087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C63"/>
                </a:solidFill>
              </a:defRPr>
            </a:pPr>
            <a:r>
              <a:rPr sz="2550" b="1" i="0">
                <a:solidFill>
                  <a:srgbClr val="123C63"/>
                </a:solidFill>
              </a:rPr>
              <a:t>Ibrido e caldaia a gas: cosa cambia davvero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BD0D37-6650-4679-8F4E-823958BB8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DE4726-B19E-4996-9375-BEA2BB502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65E9F3C-8B23-47E3-A73F-5E4626F61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RED III · Installatori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0D556C-8A0B-43E9-A9E5-CA1CCF416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341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11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8B77A7-DEFF-4075-A5A0-9298E80D0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85950"/>
            <a:ext cx="110871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123C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6C1F9E-C07C-4DF6-BE5D-4FBF7DF17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71700"/>
            <a:ext cx="105156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FFFFFF"/>
                </a:solidFill>
              </a:defRPr>
            </a:pPr>
            <a:r>
              <a:rPr sz="2250" b="1" i="0">
                <a:solidFill>
                  <a:srgbClr val="FFFFFF"/>
                </a:solidFill>
              </a:rPr>
              <a:t>RED III non equivale a un divieto generale della caldaia a gas.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271F14B-45C7-4DA9-B929-6B5DA76AF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76600"/>
            <a:ext cx="354330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6F1180-271F-4EB6-A3D5-94222CAEC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581400"/>
            <a:ext cx="3009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123C63"/>
                </a:solidFill>
              </a:defRPr>
            </a:pPr>
            <a:r>
              <a:rPr sz="1875" b="1" i="0">
                <a:solidFill>
                  <a:srgbClr val="123C63"/>
                </a:solidFill>
              </a:rPr>
              <a:t>Caldaia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4F4DBB4-F66D-485E-86AB-12B997299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71950"/>
            <a:ext cx="29718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203040"/>
                </a:solidFill>
              </a:defRPr>
            </a:pPr>
            <a:r>
              <a:rPr sz="1350" b="0" i="0">
                <a:solidFill>
                  <a:srgbClr val="203040"/>
                </a:solidFill>
              </a:rPr>
              <a:t>Può restare nella configurazione, se il caso concreto e la normativa applicabile lo consentono.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0E3DC9-23B5-44EA-9DE9-A1E85A00A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276600"/>
            <a:ext cx="354330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FFF3CF"/>
          </a:solidFill>
          <a:ln xmlns:a="http://schemas.openxmlformats.org/drawingml/2006/main" w="9525">
            <a:solidFill>
              <a:srgbClr val="E5AD24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767781-48AC-4110-9619-74895959E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581400"/>
            <a:ext cx="3009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123C63"/>
                </a:solidFill>
              </a:defRPr>
            </a:pPr>
            <a:r>
              <a:rPr sz="1875" b="1" i="0">
                <a:solidFill>
                  <a:srgbClr val="123C63"/>
                </a:solidFill>
              </a:rPr>
              <a:t>Sistema ibrido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85BDBD-4DE0-406A-82D5-2029B3CF0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4171950"/>
            <a:ext cx="29718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203040"/>
                </a:solidFill>
              </a:defRPr>
            </a:pPr>
            <a:r>
              <a:rPr sz="1350" b="0" i="0">
                <a:solidFill>
                  <a:srgbClr val="203040"/>
                </a:solidFill>
              </a:rPr>
              <a:t>Non è conforme “per etichetta”: contano logica di funzionamento, prestazioni e quota rinnovabile.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28FD1E1-D7D6-4754-95A7-83913C7FF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76600"/>
            <a:ext cx="3543300" cy="2190750"/>
          </a:xfrm>
          <a:prstGeom xmlns:a="http://schemas.openxmlformats.org/drawingml/2006/main" prst="roundRect">
            <a:avLst>
              <a:gd name="adj" fmla="val 5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E7917CC-B21C-4DD6-AC28-E42998A1B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581400"/>
            <a:ext cx="3009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123C63"/>
                </a:solidFill>
              </a:defRPr>
            </a:pPr>
            <a:r>
              <a:rPr sz="1875" b="1" i="0">
                <a:solidFill>
                  <a:srgbClr val="123C63"/>
                </a:solidFill>
              </a:rPr>
              <a:t>Integrazione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4BBE66D-FB22-4EB1-9A94-93C10B14E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171950"/>
            <a:ext cx="29718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203040"/>
                </a:solidFill>
              </a:defRPr>
            </a:pPr>
            <a:r>
              <a:rPr sz="1350" b="0" i="0">
                <a:solidFill>
                  <a:srgbClr val="203040"/>
                </a:solidFill>
              </a:rPr>
              <a:t>Negli interventi soggetti all’obbligo, il progetto deve dimostrare la copertura FER richiesta.</a:t>
            </a:r>
          </a:p>
        </p:txBody>
      </p:sp>
    </p:spTree>
    <p:extLst>
      <p:ext uri="{BB962C8B-B14F-4D97-AF65-F5344CB8AC3E}">
        <p14:creationId xmlns:p14="http://schemas.microsoft.com/office/powerpoint/2010/main" val="1935916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21CD236-2EAF-44FF-8216-7F9524612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D496047-1F76-476E-AA35-40E5E0C53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"/>
            <a:ext cx="11087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F5D8F"/>
                </a:solidFill>
              </a:defRPr>
            </a:pPr>
            <a:r>
              <a:rPr sz="975" b="1" i="0">
                <a:solidFill>
                  <a:srgbClr val="1F5D8F"/>
                </a:solidFill>
              </a:rPr>
              <a:t>FATTIBILITÀ E DEROGHE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E99C99F-899D-45A9-B07E-08AE55E46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11087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C63"/>
                </a:solidFill>
              </a:defRPr>
            </a:pPr>
            <a:r>
              <a:rPr sz="2550" b="1" i="0">
                <a:solidFill>
                  <a:srgbClr val="123C63"/>
                </a:solidFill>
              </a:rPr>
              <a:t>Quando la quota non è raggiungibile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EC3BD8-8AEF-4A9A-AC82-35705D039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02B2B4-82BB-4424-9B2F-B1661BA7C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41FA849-A805-4380-A627-334C1C03B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RED III · Installatori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1EAE0D-FAE2-4390-B370-0D36D4E88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341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12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4EF632-7D4E-494E-9589-3BA346107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66900"/>
            <a:ext cx="462915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FFF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674988-8BA3-4127-8D1F-889692550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717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B74B4B"/>
                </a:solidFill>
              </a:defRPr>
            </a:pPr>
            <a:r>
              <a:rPr sz="1425" b="1" i="0">
                <a:solidFill>
                  <a:srgbClr val="B74B4B"/>
                </a:solidFill>
              </a:rPr>
              <a:t>Non basta dire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B2DDAA0-05D6-4F2D-8A04-E76F97ECA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43200"/>
            <a:ext cx="361950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123C63"/>
                </a:solidFill>
              </a:defRPr>
            </a:pPr>
            <a:r>
              <a:rPr sz="2250" b="1" i="0">
                <a:solidFill>
                  <a:srgbClr val="123C63"/>
                </a:solidFill>
              </a:rPr>
              <a:t>“Non c’è spazio”</a:t>
            </a:r>
          </a:p>
          <a:p xmlns:a="http://schemas.openxmlformats.org/drawingml/2006/main">
            <a:pPr algn="l">
              <a:defRPr sz="2250" b="1" i="0">
                <a:solidFill>
                  <a:srgbClr val="123C63"/>
                </a:solidFill>
              </a:defRPr>
            </a:pPr>
            <a:r>
              <a:rPr sz="2250" b="1" i="0">
                <a:solidFill>
                  <a:srgbClr val="123C63"/>
                </a:solidFill>
              </a:rPr>
              <a:t>“Costa troppo”</a:t>
            </a:r>
          </a:p>
          <a:p xmlns:a="http://schemas.openxmlformats.org/drawingml/2006/main">
            <a:pPr algn="l">
              <a:defRPr sz="2250" b="1" i="0">
                <a:solidFill>
                  <a:srgbClr val="123C63"/>
                </a:solidFill>
              </a:defRPr>
            </a:pPr>
            <a:r>
              <a:rPr sz="2250" b="1" i="0">
                <a:solidFill>
                  <a:srgbClr val="123C63"/>
                </a:solidFill>
              </a:rPr>
              <a:t>“Il cliente non vuole”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E1C58B7-4B1B-457C-BA55-65185A699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91050"/>
            <a:ext cx="3714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203040"/>
                </a:solidFill>
              </a:defRPr>
            </a:pPr>
            <a:r>
              <a:rPr sz="1500" b="0" i="0">
                <a:solidFill>
                  <a:srgbClr val="203040"/>
                </a:solidFill>
              </a:rPr>
              <a:t>Una motivazione generica non sostituisce la verifica progettuale.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A4EAFF9-C246-4460-B2D2-2C4A46DA2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1866900"/>
            <a:ext cx="584835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1BEAFEF-6F3A-470A-93CD-9748E0A3C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171700"/>
            <a:ext cx="476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23C63"/>
                </a:solidFill>
              </a:defRPr>
            </a:pPr>
            <a:r>
              <a:rPr sz="2025" b="1" i="0">
                <a:solidFill>
                  <a:srgbClr val="123C63"/>
                </a:solidFill>
              </a:rPr>
              <a:t>Il percorso corretto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1D184D9-A2DB-403F-832A-F99A4EDDB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857500"/>
            <a:ext cx="4191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937EF1-FB03-4830-988B-74E4B4DA0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886075"/>
            <a:ext cx="428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203040"/>
                </a:solidFill>
              </a:defRPr>
            </a:pPr>
            <a:r>
              <a:rPr sz="1350" b="0" i="0">
                <a:solidFill>
                  <a:srgbClr val="203040"/>
                </a:solidFill>
              </a:rPr>
              <a:t>Esaminare tutte le tecnologie disponibili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46776BB-3E57-423C-B07C-EB2E90B26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448050"/>
            <a:ext cx="4191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860AA1F-795E-4D48-BBE4-AD5CF41FE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476625"/>
            <a:ext cx="428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203040"/>
                </a:solidFill>
              </a:defRPr>
            </a:pPr>
            <a:r>
              <a:rPr sz="1350" b="0" i="0">
                <a:solidFill>
                  <a:srgbClr val="203040"/>
                </a:solidFill>
              </a:rPr>
              <a:t>Valutare vincoli tecnici, economici e funzionali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C56380C-1B60-4E1E-8F65-1CDF0E897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038600"/>
            <a:ext cx="4191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58AB630-6F5B-4BA1-8D8D-1CC54E3CF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067175"/>
            <a:ext cx="428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203040"/>
                </a:solidFill>
              </a:defRPr>
            </a:pPr>
            <a:r>
              <a:rPr sz="1350" b="0" i="0">
                <a:solidFill>
                  <a:srgbClr val="203040"/>
                </a:solidFill>
              </a:rPr>
              <a:t>Documentare dati, ipotesi e alternative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6BC9EB8-A7BD-4496-B833-DDE1C891F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629150"/>
            <a:ext cx="4191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23C63"/>
                </a:solidFill>
              </a:defRPr>
            </a:pPr>
            <a:r>
              <a:rPr sz="1050" b="1">
                <a:solidFill>
                  <a:srgbClr val="123C63"/>
                </a:solidFill>
              </a:rPr>
              <a:t>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6C22C0A-8FF3-4A44-8584-66E52B5F2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657725"/>
            <a:ext cx="428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203040"/>
                </a:solidFill>
              </a:defRPr>
            </a:pPr>
            <a:r>
              <a:rPr sz="1350" b="1" i="0">
                <a:solidFill>
                  <a:srgbClr val="203040"/>
                </a:solidFill>
              </a:rPr>
              <a:t>Far motivare l’esito dal progettista</a:t>
            </a:r>
          </a:p>
        </p:txBody>
      </p:sp>
    </p:spTree>
    <p:extLst>
      <p:ext uri="{BB962C8B-B14F-4D97-AF65-F5344CB8AC3E}">
        <p14:creationId xmlns:p14="http://schemas.microsoft.com/office/powerpoint/2010/main" val="183167737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7BC6C4B-2540-45C1-A97F-0F78104B6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A711300-5DB3-48DE-9DB7-F8F583745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"/>
            <a:ext cx="11087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F5D8F"/>
                </a:solidFill>
              </a:defRPr>
            </a:pPr>
            <a:r>
              <a:rPr sz="975" b="1" i="0">
                <a:solidFill>
                  <a:srgbClr val="1F5D8F"/>
                </a:solidFill>
              </a:rPr>
              <a:t>REQUISITI DELL’IMPRESA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BD2C14-5AB1-4462-942F-93D400335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11087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C63"/>
                </a:solidFill>
              </a:defRPr>
            </a:pPr>
            <a:r>
              <a:rPr sz="2550" b="1" i="0">
                <a:solidFill>
                  <a:srgbClr val="123C63"/>
                </a:solidFill>
              </a:rPr>
              <a:t>Le qualifiche possono essere cumulative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C52932B-8F67-4D1C-8A0A-1190A2DF3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29C5D6B-E0E8-4749-83F5-590B10B7A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5CCB476-0168-4324-9591-70F20B358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RED III · Installatori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92B86D7-306A-4032-B21A-622064A19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341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13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E1AB51-0FD3-454F-AF91-4B104073E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93B62E-F047-49F5-ABB0-89C64DBE5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00025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FFFFFF"/>
                </a:solidFill>
              </a:defRPr>
            </a:pPr>
            <a:r>
              <a:rPr sz="2025" b="1" i="0">
                <a:solidFill>
                  <a:srgbClr val="FFFFFF"/>
                </a:solidFill>
              </a:rPr>
              <a:t>C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4E8553B-6783-4A40-BF66-3653F0575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8859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F5D8F"/>
                </a:solidFill>
              </a:defRPr>
            </a:pPr>
            <a:r>
              <a:rPr sz="1350" b="1" i="0">
                <a:solidFill>
                  <a:srgbClr val="1F5D8F"/>
                </a:solidFill>
              </a:rPr>
              <a:t>DM 37/08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A6A860-787C-4B88-A1B4-88C1592E8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81225"/>
            <a:ext cx="781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23C63"/>
                </a:solidFill>
              </a:defRPr>
            </a:pPr>
            <a:r>
              <a:rPr sz="1650" b="1" i="0">
                <a:solidFill>
                  <a:srgbClr val="123C63"/>
                </a:solidFill>
              </a:rPr>
              <a:t>Impianti di riscaldamento, climatizzazione, refrigerazione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6ED426-0F85-4D0F-B13E-A35484C78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2552700"/>
            <a:ext cx="190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5F84194-8C84-4571-BE41-40461A6BE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003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731ADF-7489-486E-8F87-04D25BC04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9085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FFFFFF"/>
                </a:solidFill>
              </a:defRPr>
            </a:pPr>
            <a:r>
              <a:rPr sz="2025" b="1" i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7DF6109-B6A2-4544-A33B-F86C949B9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8765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F5D8F"/>
                </a:solidFill>
              </a:defRPr>
            </a:pPr>
            <a:r>
              <a:rPr sz="1350" b="1" i="0">
                <a:solidFill>
                  <a:srgbClr val="1F5D8F"/>
                </a:solidFill>
              </a:rPr>
              <a:t>DM 37/08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D4F8D4-8353-4D1F-823F-4103DC4D5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171825"/>
            <a:ext cx="781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23C63"/>
                </a:solidFill>
              </a:defRPr>
            </a:pPr>
            <a:r>
              <a:rPr sz="1650" b="1" i="0">
                <a:solidFill>
                  <a:srgbClr val="123C63"/>
                </a:solidFill>
              </a:rPr>
              <a:t>Impianti elettrici e collegamenti di competenza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D1F9CEE-82CF-4E69-A5B8-310BBA308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3543300"/>
            <a:ext cx="190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16D1D3A-B64A-45B0-BCA5-F81EB1C25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909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2EDEF17-687E-4FDA-8CB3-3F3CBBF7A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8145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23C63"/>
                </a:solidFill>
              </a:defRPr>
            </a:pPr>
            <a:r>
              <a:rPr sz="1275" b="1" i="0">
                <a:solidFill>
                  <a:srgbClr val="123C63"/>
                </a:solidFill>
              </a:rPr>
              <a:t>FER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406B275-A547-40BF-ADC3-ED9DC235F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8671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F5D8F"/>
                </a:solidFill>
              </a:defRPr>
            </a:pPr>
            <a:r>
              <a:rPr sz="1350" b="1" i="0">
                <a:solidFill>
                  <a:srgbClr val="1F5D8F"/>
                </a:solidFill>
              </a:rPr>
              <a:t>Qualifica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CE1AAC6-8F5F-4E3D-995A-D03E6BF0B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162425"/>
            <a:ext cx="781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23C63"/>
                </a:solidFill>
              </a:defRPr>
            </a:pPr>
            <a:r>
              <a:rPr sz="1650" b="1" i="0">
                <a:solidFill>
                  <a:srgbClr val="123C63"/>
                </a:solidFill>
              </a:rPr>
              <a:t>Installazione e manutenzione straordinaria di sistemi FER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06D13D5-C588-4E0A-AD15-925C5C894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" y="4533900"/>
            <a:ext cx="190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EF93C3C-625A-40D3-9485-463FAEBBE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7815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77BEA5C-CB2B-4DFA-87B1-484691624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97205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F-GAS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1E89865-9270-40FB-8F97-09C646088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577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F5D8F"/>
                </a:solidFill>
              </a:defRPr>
            </a:pPr>
            <a:r>
              <a:rPr sz="1350" b="1" i="0">
                <a:solidFill>
                  <a:srgbClr val="1F5D8F"/>
                </a:solidFill>
              </a:rPr>
              <a:t>Certificazione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893E83C-21C9-4E06-8D73-DDCAD42DC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153025"/>
            <a:ext cx="781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23C63"/>
                </a:solidFill>
              </a:defRPr>
            </a:pPr>
            <a:r>
              <a:rPr sz="1650" b="1" i="0">
                <a:solidFill>
                  <a:srgbClr val="123C63"/>
                </a:solidFill>
              </a:rPr>
              <a:t>Quando si interviene su gas fluorurati o sul circuito frigorifero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EF7C39A-F39A-44B2-AD10-8AD4158E2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924050"/>
            <a:ext cx="2705100" cy="3219450"/>
          </a:xfrm>
          <a:prstGeom xmlns:a="http://schemas.openxmlformats.org/drawingml/2006/main" prst="roundRect">
            <a:avLst>
              <a:gd name="adj" fmla="val 4225"/>
            </a:avLst>
          </a:prstGeom>
          <a:solidFill xmlns:a="http://schemas.openxmlformats.org/drawingml/2006/main">
            <a:srgbClr val="123C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A59EC8E-376F-490F-BD68-2D6801D09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228850"/>
            <a:ext cx="2057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E5AD24"/>
                </a:solidFill>
              </a:defRPr>
            </a:pPr>
            <a:r>
              <a:rPr sz="1650" b="1" i="0">
                <a:solidFill>
                  <a:srgbClr val="E5AD24"/>
                </a:solidFill>
              </a:rPr>
              <a:t>Regola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FE103F7-CC6C-41D8-AA4F-4F4E12F0C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857500"/>
            <a:ext cx="2057400" cy="1562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Verificare le abilitazioni per ogni parte effettivamente eseguita, incluse opere elettriche e frigorifere.</a:t>
            </a:r>
          </a:p>
        </p:txBody>
      </p:sp>
    </p:spTree>
    <p:extLst>
      <p:ext uri="{BB962C8B-B14F-4D97-AF65-F5344CB8AC3E}">
        <p14:creationId xmlns:p14="http://schemas.microsoft.com/office/powerpoint/2010/main" val="138165567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AA7D052-1A0D-4A04-8B25-84BCE1BD7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194BEC-05E8-404C-AE55-7EE01910D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"/>
            <a:ext cx="11087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F5D8F"/>
                </a:solidFill>
              </a:defRPr>
            </a:pPr>
            <a:r>
              <a:rPr sz="975" b="1" i="0">
                <a:solidFill>
                  <a:srgbClr val="1F5D8F"/>
                </a:solidFill>
              </a:rPr>
              <a:t>FOCUS REFRIGERANTI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C3D651-0DE9-4EE2-9EDD-ABA1E7A3E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11087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C63"/>
                </a:solidFill>
              </a:defRPr>
            </a:pPr>
            <a:r>
              <a:rPr sz="2550" b="1" i="0">
                <a:solidFill>
                  <a:srgbClr val="123C63"/>
                </a:solidFill>
              </a:rPr>
              <a:t>F-Gas e R290: due piani diversi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FBF4EF-BE87-4D88-ADEC-21288E9DD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32E641-CAC0-4369-AE54-398E754C4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08A4ED-4FC1-4D9F-84F6-A30DFA91C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RED III · Installatori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18B54A-4C0A-4230-9F44-EA7479FAD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341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14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5B8605-F8C1-47F4-8FBA-3C4264B5E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0"/>
            <a:ext cx="5219700" cy="356235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5D26AD-49CE-4E63-9A02-D75346249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228850"/>
            <a:ext cx="428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123C63"/>
                </a:solidFill>
              </a:defRPr>
            </a:pPr>
            <a:r>
              <a:rPr sz="2250" b="1" i="0">
                <a:solidFill>
                  <a:srgbClr val="123C63"/>
                </a:solidFill>
              </a:rPr>
              <a:t>Gas fluorurati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BF5EBA-89BA-45F9-A419-C8C6290F7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765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2F6415-B632-415F-872B-064371C87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009900"/>
            <a:ext cx="40767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203040"/>
                </a:solidFill>
              </a:defRPr>
            </a:pPr>
            <a:r>
              <a:rPr sz="1500" b="0" i="0">
                <a:solidFill>
                  <a:srgbClr val="203040"/>
                </a:solidFill>
              </a:rPr>
              <a:t>Obblighi di certificazione applicabili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2FE0BF1-DF3F-4DE5-B244-FD30A5301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762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CEA18FD-0226-4446-A71A-21B881C6A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695700"/>
            <a:ext cx="40767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203040"/>
                </a:solidFill>
              </a:defRPr>
            </a:pPr>
            <a:r>
              <a:rPr sz="1500" b="0" i="0">
                <a:solidFill>
                  <a:srgbClr val="203040"/>
                </a:solidFill>
              </a:rPr>
              <a:t>Tracciabilità e gestione del circuito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773DF3-3D57-4145-8174-3298B0501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4481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FAC92FD-DCA5-45C0-AA05-3DC1887A9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381500"/>
            <a:ext cx="40767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203040"/>
                </a:solidFill>
              </a:defRPr>
            </a:pPr>
            <a:r>
              <a:rPr sz="1500" b="0" i="0">
                <a:solidFill>
                  <a:srgbClr val="203040"/>
                </a:solidFill>
              </a:rPr>
              <a:t>Competenze dell’impresa e del personale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8687700-5099-43E5-8FFA-A45D3E7AF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905000"/>
            <a:ext cx="5219700" cy="356235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FFF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EEDFDA8-5264-4465-BAA4-A1D13429C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228850"/>
            <a:ext cx="428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123C63"/>
                </a:solidFill>
              </a:defRPr>
            </a:pPr>
            <a:r>
              <a:rPr sz="2250" b="1" i="0">
                <a:solidFill>
                  <a:srgbClr val="123C63"/>
                </a:solidFill>
              </a:rPr>
              <a:t>R290 · Propano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411722C-0F75-4654-83C7-4AB8BFA6D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0765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8D55362-9F34-4E27-B7D5-48450C349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009900"/>
            <a:ext cx="40767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203040"/>
                </a:solidFill>
              </a:defRPr>
            </a:pPr>
            <a:r>
              <a:rPr sz="1500" b="0" i="0">
                <a:solidFill>
                  <a:srgbClr val="203040"/>
                </a:solidFill>
              </a:rPr>
              <a:t>Non è un gas fluorurato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7FEF2E8-5831-4F77-9188-D017639F4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762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176D05C-2BE1-4947-9D97-3F2E99456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695700"/>
            <a:ext cx="40767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203040"/>
                </a:solidFill>
              </a:defRPr>
            </a:pPr>
            <a:r>
              <a:rPr sz="1500" b="0" i="0">
                <a:solidFill>
                  <a:srgbClr val="203040"/>
                </a:solidFill>
              </a:rPr>
              <a:t>È infiammabile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73D0A4F-B839-43B4-A803-8CF62E650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4481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686455A-D82F-42E8-8196-64744006D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381500"/>
            <a:ext cx="40767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203040"/>
                </a:solidFill>
              </a:defRPr>
            </a:pPr>
            <a:r>
              <a:rPr sz="1500" b="0" i="0">
                <a:solidFill>
                  <a:srgbClr val="203040"/>
                </a:solidFill>
              </a:rPr>
              <a:t>Richiede valutazione del rischio e competenze adeguate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CC70805-5927-4003-835E-D37BD243F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5734050"/>
            <a:ext cx="87249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123C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8F86C31-A4F8-462D-8EBC-D6D2F2108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5838825"/>
            <a:ext cx="8115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Assenza di F-Gas non significa assenza di obblighi di sicurezza.</a:t>
            </a:r>
          </a:p>
        </p:txBody>
      </p:sp>
    </p:spTree>
    <p:extLst>
      <p:ext uri="{BB962C8B-B14F-4D97-AF65-F5344CB8AC3E}">
        <p14:creationId xmlns:p14="http://schemas.microsoft.com/office/powerpoint/2010/main" val="163485586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2FA1741-B608-4354-98D5-6211A9D48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37A5EE9-0996-4F21-A380-207DF70F0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"/>
            <a:ext cx="11087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F5D8F"/>
                </a:solidFill>
              </a:defRPr>
            </a:pPr>
            <a:r>
              <a:rPr sz="975" b="1" i="0">
                <a:solidFill>
                  <a:srgbClr val="1F5D8F"/>
                </a:solidFill>
              </a:rPr>
              <a:t>RESPONSABILITÀ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65374D-2727-4609-916F-48B8C9C11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11087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C63"/>
                </a:solidFill>
              </a:defRPr>
            </a:pPr>
            <a:r>
              <a:rPr sz="2550" b="1" i="0">
                <a:solidFill>
                  <a:srgbClr val="123C63"/>
                </a:solidFill>
              </a:rPr>
              <a:t>Chi fa cosa: progettista, installatore, committente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A6966A8-D2B4-4CA6-BB13-311AF256D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701DA4F-03C7-4D28-B895-262E6C5BA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7B6A97-0BF7-4623-8841-08DED4EF2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RED III · Installatori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45CED68-683B-4DAD-A7DE-FC8575B15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341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15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96A866-6BAC-44B5-9DE5-44AE01237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00250"/>
            <a:ext cx="354330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F5D8F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1AFF98-6911-4E70-9880-3D7B4D47A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00250"/>
            <a:ext cx="35433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635D4A-08DF-4664-9A1D-F070408FD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62175"/>
            <a:ext cx="3162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PROGETTISTA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A57CACA-017F-48D1-BD87-17152F5DB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09900"/>
            <a:ext cx="28575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03040"/>
                </a:solidFill>
              </a:defRPr>
            </a:pPr>
            <a:r>
              <a:rPr sz="1500" b="1" i="0">
                <a:solidFill>
                  <a:srgbClr val="203040"/>
                </a:solidFill>
              </a:rPr>
              <a:t>Classifica l’intervento</a:t>
            </a:r>
          </a:p>
          <a:p xmlns:a="http://schemas.openxmlformats.org/drawingml/2006/main">
            <a:pPr algn="ctr">
              <a:defRPr sz="1500" b="1" i="0">
                <a:solidFill>
                  <a:srgbClr val="203040"/>
                </a:solidFill>
              </a:defRPr>
            </a:pPr>
            <a:r>
              <a:rPr sz="1500" b="1" i="0">
                <a:solidFill>
                  <a:srgbClr val="203040"/>
                </a:solidFill>
              </a:rPr>
              <a:t>Calcola fabbisogni e quota FER</a:t>
            </a:r>
          </a:p>
          <a:p xmlns:a="http://schemas.openxmlformats.org/drawingml/2006/main">
            <a:pPr algn="ctr">
              <a:defRPr sz="1500" b="1" i="0">
                <a:solidFill>
                  <a:srgbClr val="203040"/>
                </a:solidFill>
              </a:defRPr>
            </a:pPr>
            <a:r>
              <a:rPr sz="1500" b="1" i="0">
                <a:solidFill>
                  <a:srgbClr val="203040"/>
                </a:solidFill>
              </a:rPr>
              <a:t>Motiva eventuali impossibilità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F8D306-571E-485F-9EAE-9E3D359F2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000250"/>
            <a:ext cx="354330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E5AD24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9905023-E781-476D-9D21-A07A450F1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000250"/>
            <a:ext cx="35433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80CF00D-0E93-4535-863E-11B39C95D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162175"/>
            <a:ext cx="3162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123C63"/>
                </a:solidFill>
              </a:defRPr>
            </a:pPr>
            <a:r>
              <a:rPr sz="1425" b="1" i="0">
                <a:solidFill>
                  <a:srgbClr val="123C63"/>
                </a:solidFill>
              </a:rPr>
              <a:t>INSTALLATORE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F8587EB-4626-4626-81C1-AFE9A6D38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3009900"/>
            <a:ext cx="28575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03040"/>
                </a:solidFill>
              </a:defRPr>
            </a:pPr>
            <a:r>
              <a:rPr sz="1500" b="1" i="0">
                <a:solidFill>
                  <a:srgbClr val="203040"/>
                </a:solidFill>
              </a:rPr>
              <a:t>Esegue secondo progetto</a:t>
            </a:r>
          </a:p>
          <a:p xmlns:a="http://schemas.openxmlformats.org/drawingml/2006/main">
            <a:pPr algn="ctr">
              <a:defRPr sz="1500" b="1" i="0">
                <a:solidFill>
                  <a:srgbClr val="203040"/>
                </a:solidFill>
              </a:defRPr>
            </a:pPr>
            <a:r>
              <a:rPr sz="1500" b="1" i="0">
                <a:solidFill>
                  <a:srgbClr val="203040"/>
                </a:solidFill>
              </a:rPr>
              <a:t>Segnala lacune e incoerenze</a:t>
            </a:r>
          </a:p>
          <a:p xmlns:a="http://schemas.openxmlformats.org/drawingml/2006/main">
            <a:pPr algn="ctr">
              <a:defRPr sz="1500" b="1" i="0">
                <a:solidFill>
                  <a:srgbClr val="203040"/>
                </a:solidFill>
              </a:defRPr>
            </a:pPr>
            <a:r>
              <a:rPr sz="1500" b="1" i="0">
                <a:solidFill>
                  <a:srgbClr val="203040"/>
                </a:solidFill>
              </a:rPr>
              <a:t>Rilascia documenti e dichiarazioni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5A5F6F6-A65B-4F91-9B1D-8F546A09A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00250"/>
            <a:ext cx="354330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3A816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6B2A69E-3825-4342-81F4-944F1C5D3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00250"/>
            <a:ext cx="35433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81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346D22E-2564-4B1D-9408-E6E93D5D4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162175"/>
            <a:ext cx="3162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COMMITTENTE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25B3D6B-FB91-474A-AF90-5D9C67D20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009900"/>
            <a:ext cx="28575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203040"/>
                </a:solidFill>
              </a:defRPr>
            </a:pPr>
            <a:r>
              <a:rPr sz="1500" b="1" i="0">
                <a:solidFill>
                  <a:srgbClr val="203040"/>
                </a:solidFill>
              </a:rPr>
              <a:t>Fornisce dati e incarichi</a:t>
            </a:r>
          </a:p>
          <a:p xmlns:a="http://schemas.openxmlformats.org/drawingml/2006/main">
            <a:pPr algn="ctr">
              <a:defRPr sz="1500" b="1" i="0">
                <a:solidFill>
                  <a:srgbClr val="203040"/>
                </a:solidFill>
              </a:defRPr>
            </a:pPr>
            <a:r>
              <a:rPr sz="1500" b="1" i="0">
                <a:solidFill>
                  <a:srgbClr val="203040"/>
                </a:solidFill>
              </a:rPr>
              <a:t>Approva soluzioni e varianti</a:t>
            </a:r>
          </a:p>
          <a:p xmlns:a="http://schemas.openxmlformats.org/drawingml/2006/main">
            <a:pPr algn="ctr">
              <a:defRPr sz="1500" b="1" i="0">
                <a:solidFill>
                  <a:srgbClr val="203040"/>
                </a:solidFill>
              </a:defRPr>
            </a:pPr>
            <a:r>
              <a:rPr sz="1500" b="1" i="0">
                <a:solidFill>
                  <a:srgbClr val="203040"/>
                </a:solidFill>
              </a:rPr>
              <a:t>Conserva la documentazione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2E15161-537E-4C36-92C6-1B29C4C7A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448300"/>
            <a:ext cx="85725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123C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2D7ECEF-1040-400A-BD20-BC5E319B0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5581650"/>
            <a:ext cx="803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La conformità nasce dal coordinamento, non da un singolo documento.</a:t>
            </a:r>
          </a:p>
        </p:txBody>
      </p:sp>
    </p:spTree>
    <p:extLst>
      <p:ext uri="{BB962C8B-B14F-4D97-AF65-F5344CB8AC3E}">
        <p14:creationId xmlns:p14="http://schemas.microsoft.com/office/powerpoint/2010/main" val="135322823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DB6CB02-8973-463A-840A-328925F6F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96B05CD-D9C9-4AA9-928A-FEF086A98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"/>
            <a:ext cx="11087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F5D8F"/>
                </a:solidFill>
              </a:defRPr>
            </a:pPr>
            <a:r>
              <a:rPr sz="975" b="1" i="0">
                <a:solidFill>
                  <a:srgbClr val="1F5D8F"/>
                </a:solidFill>
              </a:rPr>
              <a:t>PRE-CANTIERE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20C690-04AE-4C6F-A1F9-88CFDA97F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11087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C63"/>
                </a:solidFill>
              </a:defRPr>
            </a:pPr>
            <a:r>
              <a:rPr sz="2550" b="1" i="0">
                <a:solidFill>
                  <a:srgbClr val="123C63"/>
                </a:solidFill>
              </a:rPr>
              <a:t>Documenti da chiedere prima di iniziare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BB7624-56BB-41EC-8205-30DA90465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C26179-F425-4028-A96C-6C0826BB6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E31698E-13B2-4690-AA9C-822300F10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RED III · Installatori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64D889-4BB1-4413-9B8F-FEA7BBD34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341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16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37633E9-C718-4EAC-B7AA-8FE9406D4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66900"/>
            <a:ext cx="541020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E73D75B-7FC1-4DCF-A67E-8E81D9038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9550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E5AD24"/>
                </a:solidFill>
              </a:defRPr>
            </a:pPr>
            <a:r>
              <a:rPr sz="2025" b="1" i="0">
                <a:solidFill>
                  <a:srgbClr val="E5AD24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5DC9BC7-C0F0-4C68-8287-68115DA9E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009775"/>
            <a:ext cx="3619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23C63"/>
                </a:solidFill>
              </a:defRPr>
            </a:pPr>
            <a:r>
              <a:rPr sz="1575" b="1" i="0">
                <a:solidFill>
                  <a:srgbClr val="123C63"/>
                </a:solidFill>
              </a:rPr>
              <a:t>Titolo edilizio / pratica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570506-D2C7-489C-A434-148BD77E1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352675"/>
            <a:ext cx="3676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7182"/>
                </a:solidFill>
              </a:defRPr>
            </a:pPr>
            <a:r>
              <a:rPr sz="1275" b="0" i="0">
                <a:solidFill>
                  <a:srgbClr val="5D7182"/>
                </a:solidFill>
              </a:rPr>
              <a:t>Data e categoria dell’intervento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DFF0EE-F66A-4C85-9DFA-D8BA4F56F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67050"/>
            <a:ext cx="541020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140E10-231C-405E-A47B-ED3253F5E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9565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E5AD24"/>
                </a:solidFill>
              </a:defRPr>
            </a:pPr>
            <a:r>
              <a:rPr sz="2025" b="1" i="0">
                <a:solidFill>
                  <a:srgbClr val="E5AD24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8F2E247-39C1-4DC6-9A15-07C28C577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3209925"/>
            <a:ext cx="3619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23C63"/>
                </a:solidFill>
              </a:defRPr>
            </a:pPr>
            <a:r>
              <a:rPr sz="1575" b="1" i="0">
                <a:solidFill>
                  <a:srgbClr val="123C63"/>
                </a:solidFill>
              </a:rPr>
              <a:t>Progetto impiantistico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D1F5B1D-BC8A-4D01-9653-9666E270C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3552825"/>
            <a:ext cx="3676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7182"/>
                </a:solidFill>
              </a:defRPr>
            </a:pPr>
            <a:r>
              <a:rPr sz="1275" b="0" i="0">
                <a:solidFill>
                  <a:srgbClr val="5D7182"/>
                </a:solidFill>
              </a:rPr>
              <a:t>Schemi, potenze, regolazione e integrazioni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E253D66-8234-404B-A688-8B212989B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267200"/>
            <a:ext cx="541020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3BA3A0A-3554-407A-B1E6-D9A1D9BB8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9580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E5AD24"/>
                </a:solidFill>
              </a:defRPr>
            </a:pPr>
            <a:r>
              <a:rPr sz="2025" b="1" i="0">
                <a:solidFill>
                  <a:srgbClr val="E5AD24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A54351A-160A-4806-806F-ED5539B37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410075"/>
            <a:ext cx="3619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23C63"/>
                </a:solidFill>
              </a:defRPr>
            </a:pPr>
            <a:r>
              <a:rPr sz="1575" b="1" i="0">
                <a:solidFill>
                  <a:srgbClr val="123C63"/>
                </a:solidFill>
              </a:rPr>
              <a:t>Relazione energetica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7EA58A5-A1C9-4417-9889-7D3228A0C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752975"/>
            <a:ext cx="3676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7182"/>
                </a:solidFill>
              </a:defRPr>
            </a:pPr>
            <a:r>
              <a:rPr sz="1275" b="0" i="0">
                <a:solidFill>
                  <a:srgbClr val="5D7182"/>
                </a:solidFill>
              </a:rPr>
              <a:t>Fabbisogni e dimostrazione delle quote FER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300C748-A3CB-4DD5-BC34-B8DE04972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866900"/>
            <a:ext cx="541020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A951D65-B179-46A3-91B5-0CDBE7F90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09550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E5AD24"/>
                </a:solidFill>
              </a:defRPr>
            </a:pPr>
            <a:r>
              <a:rPr sz="2025" b="1" i="0">
                <a:solidFill>
                  <a:srgbClr val="E5AD24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2CDA5BC-B79C-4644-804C-9727C7975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009775"/>
            <a:ext cx="3619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23C63"/>
                </a:solidFill>
              </a:defRPr>
            </a:pPr>
            <a:r>
              <a:rPr sz="1575" b="1" i="0">
                <a:solidFill>
                  <a:srgbClr val="123C63"/>
                </a:solidFill>
              </a:rPr>
              <a:t>Autorizzazioni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0487084-695B-4367-87D1-8458F430B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352675"/>
            <a:ext cx="3676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7182"/>
                </a:solidFill>
              </a:defRPr>
            </a:pPr>
            <a:r>
              <a:rPr sz="1275" b="0" i="0">
                <a:solidFill>
                  <a:srgbClr val="5D7182"/>
                </a:solidFill>
              </a:rPr>
              <a:t>Paesaggio, condominio, acustica e vincoli locali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B9149DB-A361-44DE-A22D-87CB992FF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067050"/>
            <a:ext cx="541020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6827190-FF3F-401A-915F-DF84727FA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29565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E5AD24"/>
                </a:solidFill>
              </a:defRPr>
            </a:pPr>
            <a:r>
              <a:rPr sz="2025" b="1" i="0">
                <a:solidFill>
                  <a:srgbClr val="E5AD24"/>
                </a:solidFill>
              </a:rPr>
              <a:t>05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EBCE0D4-28A1-45FD-9F45-A12496EF2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209925"/>
            <a:ext cx="3619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23C63"/>
                </a:solidFill>
              </a:defRPr>
            </a:pPr>
            <a:r>
              <a:rPr sz="1575" b="1" i="0">
                <a:solidFill>
                  <a:srgbClr val="123C63"/>
                </a:solidFill>
              </a:rPr>
              <a:t>Piano documentale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867C98A-76B0-4CE9-99B5-1ABC452E9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552825"/>
            <a:ext cx="3676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7182"/>
                </a:solidFill>
              </a:defRPr>
            </a:pPr>
            <a:r>
              <a:rPr sz="1275" b="0" i="0">
                <a:solidFill>
                  <a:srgbClr val="5D7182"/>
                </a:solidFill>
              </a:rPr>
              <a:t>Dichiarazioni, libretti, rapporti e allegati finali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3149812-721E-4864-B85D-55D12CD66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4267200"/>
            <a:ext cx="541020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23C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BC07690-C6FB-49E5-913C-3A45D2FF4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495800"/>
            <a:ext cx="4686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E5AD24"/>
                </a:solidFill>
              </a:defRPr>
            </a:pPr>
            <a:r>
              <a:rPr sz="1350" b="1" i="0">
                <a:solidFill>
                  <a:srgbClr val="E5AD24"/>
                </a:solidFill>
              </a:rPr>
              <a:t>STOP AL CANTIERE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4ADAA4D-DE50-4018-B348-1B69748AA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905375"/>
            <a:ext cx="4686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se mancano classificazione, progetto o calcolo necessari</a:t>
            </a:r>
          </a:p>
        </p:txBody>
      </p:sp>
    </p:spTree>
    <p:extLst>
      <p:ext uri="{BB962C8B-B14F-4D97-AF65-F5344CB8AC3E}">
        <p14:creationId xmlns:p14="http://schemas.microsoft.com/office/powerpoint/2010/main" val="106177948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36130B8-0024-4447-8C99-6BD467FCB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20696AD-B7A1-4503-B223-C8E2876F6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"/>
            <a:ext cx="11087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F5D8F"/>
                </a:solidFill>
              </a:defRPr>
            </a:pPr>
            <a:r>
              <a:rPr sz="975" b="1" i="0">
                <a:solidFill>
                  <a:srgbClr val="1F5D8F"/>
                </a:solidFill>
              </a:rPr>
              <a:t>PROCESSO DI CANTIERE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D4861F-38D7-4802-BFB1-14BD2FEB3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11087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C63"/>
                </a:solidFill>
              </a:defRPr>
            </a:pPr>
            <a:r>
              <a:rPr sz="2550" b="1" i="0">
                <a:solidFill>
                  <a:srgbClr val="123C63"/>
                </a:solidFill>
              </a:rPr>
              <a:t>Il flusso operativo dal sopralluogo alla consegna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5BF104-89DF-4A16-AD51-40CF1E6AC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8722EDA-5070-471C-BD82-B60186E38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7622CE-E520-428D-A62C-F8E22C060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RED III · Installatori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E958CB6-25C3-42BD-91CC-72CD7EDA7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341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17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9AD304-9302-49BE-ACC1-95DA03419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76450"/>
            <a:ext cx="2552700" cy="234315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8E5B007-974C-42A5-AD77-59FDCB21D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790700"/>
            <a:ext cx="6858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05F6349-666A-4796-9075-ACC8EAF16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33650"/>
            <a:ext cx="2171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123C63"/>
                </a:solidFill>
              </a:defRPr>
            </a:pPr>
            <a:r>
              <a:rPr sz="1425" b="1" i="0">
                <a:solidFill>
                  <a:srgbClr val="123C63"/>
                </a:solidFill>
              </a:rPr>
              <a:t>SOPRALLUOGO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9EDEDEB-19D1-46C0-84A1-5592B6B6E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05150"/>
            <a:ext cx="2019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203040"/>
                </a:solidFill>
              </a:defRPr>
            </a:pPr>
            <a:r>
              <a:rPr sz="1350" b="0" i="0">
                <a:solidFill>
                  <a:srgbClr val="203040"/>
                </a:solidFill>
              </a:rPr>
              <a:t>Raccogli vincoli, terminali, reti, spazi e dati disponibili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071A71-9AF4-4D7B-97AC-DDF4646BE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2971800"/>
            <a:ext cx="266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700" b="1" i="0">
                <a:solidFill>
                  <a:srgbClr val="E5AD24"/>
                </a:solidFill>
              </a:defRPr>
            </a:pPr>
            <a:r>
              <a:rPr sz="2700" b="1" i="0">
                <a:solidFill>
                  <a:srgbClr val="E5AD24"/>
                </a:solidFill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4F2BC20-192A-4AFB-BD9C-4197F6F8F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076450"/>
            <a:ext cx="2552700" cy="234315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E615CC-6ED8-40AA-B0B8-7E8E6C607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790700"/>
            <a:ext cx="6858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4E42BFD-0A69-463A-A65A-14E10DBC3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533650"/>
            <a:ext cx="2171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123C63"/>
                </a:solidFill>
              </a:defRPr>
            </a:pPr>
            <a:r>
              <a:rPr sz="1425" b="1" i="0">
                <a:solidFill>
                  <a:srgbClr val="123C63"/>
                </a:solidFill>
              </a:rPr>
              <a:t>VERIFICA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195A63F-CF17-45E4-9FE6-F93FD5DEB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105150"/>
            <a:ext cx="2019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203040"/>
                </a:solidFill>
              </a:defRPr>
            </a:pPr>
            <a:r>
              <a:rPr sz="1350" b="0" i="0">
                <a:solidFill>
                  <a:srgbClr val="203040"/>
                </a:solidFill>
              </a:rPr>
              <a:t>Confronta lavori richiesti con progetto e classificazione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88D98B0-90C3-4AE3-AD38-401D3F9A7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971800"/>
            <a:ext cx="266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700" b="1" i="0">
                <a:solidFill>
                  <a:srgbClr val="E5AD24"/>
                </a:solidFill>
              </a:defRPr>
            </a:pPr>
            <a:r>
              <a:rPr sz="2700" b="1" i="0">
                <a:solidFill>
                  <a:srgbClr val="E5AD24"/>
                </a:solidFill>
              </a:rPr>
              <a:t>→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7161C40-3D81-418F-BBB9-35A261E69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076450"/>
            <a:ext cx="2552700" cy="234315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5D7116F-9440-4AE2-82B9-5B4B9419A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790700"/>
            <a:ext cx="6858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35333A4-8813-480B-B8EF-4471B1B02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533650"/>
            <a:ext cx="2171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123C63"/>
                </a:solidFill>
              </a:defRPr>
            </a:pPr>
            <a:r>
              <a:rPr sz="1425" b="1" i="0">
                <a:solidFill>
                  <a:srgbClr val="123C63"/>
                </a:solidFill>
              </a:rPr>
              <a:t>ESECUZIONE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D610F88-26F1-4467-90CD-ACEB69D2F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105150"/>
            <a:ext cx="2019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203040"/>
                </a:solidFill>
              </a:defRPr>
            </a:pPr>
            <a:r>
              <a:rPr sz="1350" b="0" i="0">
                <a:solidFill>
                  <a:srgbClr val="203040"/>
                </a:solidFill>
              </a:rPr>
              <a:t>Installa, prova, fotografa e registra le eventuali varianti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556E901-1666-4DFC-9CE5-667968DD9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971800"/>
            <a:ext cx="266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700" b="1" i="0">
                <a:solidFill>
                  <a:srgbClr val="E5AD24"/>
                </a:solidFill>
              </a:defRPr>
            </a:pPr>
            <a:r>
              <a:rPr sz="2700" b="1" i="0">
                <a:solidFill>
                  <a:srgbClr val="E5AD24"/>
                </a:solidFill>
              </a:rPr>
              <a:t>→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8E82409-973B-4510-AEB3-4CB39A1D6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076450"/>
            <a:ext cx="2552700" cy="234315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3CF"/>
          </a:solidFill>
          <a:ln xmlns:a="http://schemas.openxmlformats.org/drawingml/2006/main" w="9525">
            <a:solidFill>
              <a:srgbClr val="E5AD24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1009CB9-15BC-46EF-88AD-8EBE9F4A2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790700"/>
            <a:ext cx="6858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23C63"/>
                </a:solidFill>
              </a:defRPr>
            </a:pPr>
            <a:r>
              <a:rPr sz="1050" b="1">
                <a:solidFill>
                  <a:srgbClr val="123C63"/>
                </a:solidFill>
              </a:rPr>
              <a:t>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A2D73A7-CE55-4144-A560-5D43E5A20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533650"/>
            <a:ext cx="2171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123C63"/>
                </a:solidFill>
              </a:defRPr>
            </a:pPr>
            <a:r>
              <a:rPr sz="1425" b="1" i="0">
                <a:solidFill>
                  <a:srgbClr val="123C63"/>
                </a:solidFill>
              </a:rPr>
              <a:t>CHIUSURA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3EF7946-7745-4384-B891-6E587743E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105150"/>
            <a:ext cx="2019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0" i="0">
                <a:solidFill>
                  <a:srgbClr val="203040"/>
                </a:solidFill>
              </a:defRPr>
            </a:pPr>
            <a:r>
              <a:rPr sz="1350" b="0" i="0">
                <a:solidFill>
                  <a:srgbClr val="203040"/>
                </a:solidFill>
              </a:rPr>
              <a:t>Consegna dichiarazioni, libretti, schede e allegati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17882B8-F483-4775-BBD7-DEBE3FA19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953000"/>
            <a:ext cx="83439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123C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A3FA5BF-D3F0-42D1-8E31-7A8DA1BA8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5162550"/>
            <a:ext cx="7696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Ogni variante che incide sul calcolo FER deve tornare al progettista.</a:t>
            </a:r>
          </a:p>
        </p:txBody>
      </p:sp>
    </p:spTree>
    <p:extLst>
      <p:ext uri="{BB962C8B-B14F-4D97-AF65-F5344CB8AC3E}">
        <p14:creationId xmlns:p14="http://schemas.microsoft.com/office/powerpoint/2010/main" val="181186145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E0C7471-02E3-4A19-8A39-AD3E526B9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F0CC0D-F5FB-418F-8D17-A79DA3B8F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"/>
            <a:ext cx="11087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F5D8F"/>
                </a:solidFill>
              </a:defRPr>
            </a:pPr>
            <a:r>
              <a:rPr sz="975" b="1" i="0">
                <a:solidFill>
                  <a:srgbClr val="1F5D8F"/>
                </a:solidFill>
              </a:rPr>
              <a:t>RISCHI RICORRENTI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E06C4D-7711-4D7E-A204-8911133E3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11087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C63"/>
                </a:solidFill>
              </a:defRPr>
            </a:pPr>
            <a:r>
              <a:rPr sz="2550" b="1" i="0">
                <a:solidFill>
                  <a:srgbClr val="123C63"/>
                </a:solidFill>
              </a:rPr>
              <a:t>Cinque errori che espongono l’installatore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F7DB8B-FA1F-4181-8003-581DD5798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8BFEC3D-56F4-4C5D-A983-2FDB88052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E0B489-525F-41FB-90D5-C72940800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RED III · Installatori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AD76C0-B8DA-4956-8152-C56ED731A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341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18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0E01FA-D566-465B-9F59-42BA9F9D3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288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4B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DECA36A-AEAC-4008-A42A-4D09DA6EA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1914525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!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37AC3A-49FE-4CF8-9477-0C015A264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79070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23C63"/>
                </a:solidFill>
              </a:defRPr>
            </a:pPr>
            <a:r>
              <a:rPr sz="1650" b="0" i="0">
                <a:solidFill>
                  <a:srgbClr val="123C63"/>
                </a:solidFill>
              </a:rPr>
              <a:t>Confondere la sostituzione del generatore con la ristrutturazione dell’impianto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8CA57C-6421-402C-8222-9B97B6A56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428875"/>
            <a:ext cx="9296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CC967F-D224-4ECE-88EF-AE9090872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76525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4B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45269EA-3820-4C96-B879-019450214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276225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!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C3BB831-164A-4E57-BCF4-E327CA671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638425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23C63"/>
                </a:solidFill>
              </a:defRPr>
            </a:pPr>
            <a:r>
              <a:rPr sz="1650" b="0" i="0">
                <a:solidFill>
                  <a:srgbClr val="123C63"/>
                </a:solidFill>
              </a:rPr>
              <a:t>Usare la potenza nominale per stimare la quota FER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6B66773-98A7-4524-A336-2D2534242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276600"/>
            <a:ext cx="9296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D902AD-BAF9-4FF4-A81E-EABD12C88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2425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4B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6BDDA34-60B3-4980-ABED-30FF28444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609975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!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DFE698-9F7D-49BD-9C14-C99F37116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348615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23C63"/>
                </a:solidFill>
              </a:defRPr>
            </a:pPr>
            <a:r>
              <a:rPr sz="1650" b="0" i="0">
                <a:solidFill>
                  <a:srgbClr val="123C63"/>
                </a:solidFill>
              </a:rPr>
              <a:t>Promettere conformità solo perché è prevista una pompa di calore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AA30803-F7C9-4B07-A361-BE9F44B79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124325"/>
            <a:ext cx="9296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2740311-6D14-416A-9C97-BD48B6EF5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71975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4B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1577425-C1F6-475F-9A78-54B72218F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457700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!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1E685A6-28B6-483D-A81D-38727213A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333875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123C63"/>
                </a:solidFill>
              </a:defRPr>
            </a:pPr>
            <a:r>
              <a:rPr sz="1650" b="0" i="0">
                <a:solidFill>
                  <a:srgbClr val="123C63"/>
                </a:solidFill>
              </a:rPr>
              <a:t>Accettare una deroga o impossibilità non documentata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AB31D95-D871-4BC7-9629-A4346DE8D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4972050"/>
            <a:ext cx="9296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E920BF5-A3DC-4007-BE2A-09E65CC0F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219700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74B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A974AC0-094B-4070-B100-52CCF86E7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5305425"/>
            <a:ext cx="228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FFFFFF"/>
                </a:solidFill>
              </a:defRPr>
            </a:pPr>
            <a:r>
              <a:rPr sz="1875" b="1" i="0">
                <a:solidFill>
                  <a:srgbClr val="FFFFFF"/>
                </a:solidFill>
              </a:rPr>
              <a:t>!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7A1C577-CBBB-4E8E-ACE8-615E46B8E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181600"/>
            <a:ext cx="9525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23C63"/>
                </a:solidFill>
              </a:defRPr>
            </a:pPr>
            <a:r>
              <a:rPr sz="1650" b="1" i="0">
                <a:solidFill>
                  <a:srgbClr val="123C63"/>
                </a:solidFill>
              </a:rPr>
              <a:t>Iniziare senza progetto, relazione o abilitazioni coerenti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CCD7C5E-AB90-4DFF-88CF-1863A56BC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5819775"/>
            <a:ext cx="9296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6575622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F7F330B-4F04-416F-A87A-186D1AD83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BD79C87-A863-4C18-8CE7-6461E1C31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"/>
            <a:ext cx="11087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F5D8F"/>
                </a:solidFill>
              </a:defRPr>
            </a:pPr>
            <a:r>
              <a:rPr sz="975" b="1" i="0">
                <a:solidFill>
                  <a:srgbClr val="1F5D8F"/>
                </a:solidFill>
              </a:rPr>
              <a:t>DA PORTARE IN AZIENDA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9BD0065-3BA1-40D2-9C59-FF20BF7FB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11087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C63"/>
                </a:solidFill>
              </a:defRPr>
            </a:pPr>
            <a:r>
              <a:rPr sz="2550" b="1" i="0">
                <a:solidFill>
                  <a:srgbClr val="123C63"/>
                </a:solidFill>
              </a:rPr>
              <a:t>La checklist in cinque regole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24CD932-8BC0-4684-937B-4FDC38838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BFA193-FE3C-4C61-90CE-85DD5D8CA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28E6A4-29F4-4819-9CB8-BCC8EE328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RED III · Installatori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D4BEB0A-ACAC-4778-A03C-DAF021D0E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341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19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28A6C2B-688D-4847-8373-022A13DC9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1790700"/>
            <a:ext cx="10287000" cy="666750"/>
          </a:xfrm>
          <a:prstGeom xmlns:a="http://schemas.openxmlformats.org/drawingml/2006/main" prst="roundRect">
            <a:avLst>
              <a:gd name="adj" fmla="val 1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025AD3-4308-438D-809A-86288360F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87642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BDA2A63-5B0A-4D53-BFEE-99DF3DF14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1990725"/>
            <a:ext cx="2095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16DB58-2170-40DE-A8DD-E2B23D18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195262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23C63"/>
                </a:solidFill>
              </a:defRPr>
            </a:pPr>
            <a:r>
              <a:rPr sz="1650" b="1" i="0">
                <a:solidFill>
                  <a:srgbClr val="123C63"/>
                </a:solidFill>
              </a:rPr>
              <a:t>CLASSIFICA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0053D93-B524-4F22-88F8-648CF96A3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196215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5D7182"/>
                </a:solidFill>
              </a:defRPr>
            </a:pPr>
            <a:r>
              <a:rPr sz="1500" b="0" i="0">
                <a:solidFill>
                  <a:srgbClr val="5D7182"/>
                </a:solidFill>
              </a:rPr>
              <a:t>Prima del preventivo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515473-EF39-45BF-AAF9-D8F530801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28900"/>
            <a:ext cx="10287000" cy="666750"/>
          </a:xfrm>
          <a:prstGeom xmlns:a="http://schemas.openxmlformats.org/drawingml/2006/main" prst="roundRect">
            <a:avLst>
              <a:gd name="adj" fmla="val 1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462CF7F-C55A-4DDC-91F8-AB06FDF60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71462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ED5DAA1-7493-449D-9EF4-865A919AF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2828925"/>
            <a:ext cx="2095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9A63612-2ACB-4518-AAF7-2153F80E6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279082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23C63"/>
                </a:solidFill>
              </a:defRPr>
            </a:pPr>
            <a:r>
              <a:rPr sz="1650" b="1" i="0">
                <a:solidFill>
                  <a:srgbClr val="123C63"/>
                </a:solidFill>
              </a:rPr>
              <a:t>CALCOLA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BF35A9B-0EB7-48ED-BD89-889C984A2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80035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5D7182"/>
                </a:solidFill>
              </a:defRPr>
            </a:pPr>
            <a:r>
              <a:rPr sz="1500" b="0" i="0">
                <a:solidFill>
                  <a:srgbClr val="5D7182"/>
                </a:solidFill>
              </a:rPr>
              <a:t>Con il progettista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90925BA-C4AD-4997-85C4-C9C8228AC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467100"/>
            <a:ext cx="10287000" cy="666750"/>
          </a:xfrm>
          <a:prstGeom xmlns:a="http://schemas.openxmlformats.org/drawingml/2006/main" prst="roundRect">
            <a:avLst>
              <a:gd name="adj" fmla="val 1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FFB4744-486A-49BC-A9E1-54D2E4B12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55282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AA73CFA-D93B-448A-9E63-CB1F9684A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3667125"/>
            <a:ext cx="2095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31937CC-88E2-4D06-A96D-125E216CC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362902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23C63"/>
                </a:solidFill>
              </a:defRPr>
            </a:pPr>
            <a:r>
              <a:rPr sz="1650" b="1" i="0">
                <a:solidFill>
                  <a:srgbClr val="123C63"/>
                </a:solidFill>
              </a:rPr>
              <a:t>COORDINA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BB00A39-E025-483D-8299-7EC953F94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63855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5D7182"/>
                </a:solidFill>
              </a:defRPr>
            </a:pPr>
            <a:r>
              <a:rPr sz="1500" b="0" i="0">
                <a:solidFill>
                  <a:srgbClr val="5D7182"/>
                </a:solidFill>
              </a:rPr>
              <a:t>Termico, elettrico e FER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D9BEE27-58A2-403C-95CB-E7EBA52BD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305300"/>
            <a:ext cx="10287000" cy="666750"/>
          </a:xfrm>
          <a:prstGeom xmlns:a="http://schemas.openxmlformats.org/drawingml/2006/main" prst="roundRect">
            <a:avLst>
              <a:gd name="adj" fmla="val 1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1B88281-AE36-495D-84C2-F0B4D5223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39102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93DF425-3CF8-462F-B702-EB7C1CDBF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4505325"/>
            <a:ext cx="2095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350F6A3-99D7-4C7E-A92B-94A94EBF4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446722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23C63"/>
                </a:solidFill>
              </a:defRPr>
            </a:pPr>
            <a:r>
              <a:rPr sz="1650" b="1" i="0">
                <a:solidFill>
                  <a:srgbClr val="123C63"/>
                </a:solidFill>
              </a:rPr>
              <a:t>DOCUMENTA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71653B7-98E6-4AA2-9FE1-38075D560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47675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5D7182"/>
                </a:solidFill>
              </a:defRPr>
            </a:pPr>
            <a:r>
              <a:rPr sz="1500" b="0" i="0">
                <a:solidFill>
                  <a:srgbClr val="5D7182"/>
                </a:solidFill>
              </a:rPr>
              <a:t>Scelte, prove e varianti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1EFE74E-3036-4DF4-A922-DA696A50C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143500"/>
            <a:ext cx="10287000" cy="666750"/>
          </a:xfrm>
          <a:prstGeom xmlns:a="http://schemas.openxmlformats.org/drawingml/2006/main" prst="roundRect">
            <a:avLst>
              <a:gd name="adj" fmla="val 17143"/>
            </a:avLst>
          </a:prstGeom>
          <a:solidFill xmlns:a="http://schemas.openxmlformats.org/drawingml/2006/main">
            <a:srgbClr val="123C63"/>
          </a:solidFill>
          <a:ln xmlns:a="http://schemas.openxmlformats.org/drawingml/2006/main" w="9525">
            <a:solidFill>
              <a:srgbClr val="123C63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55F52FC-A845-4A7C-80E1-6D97EE327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229225"/>
            <a:ext cx="495300" cy="495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440F739-9067-4FA1-B7E1-97B5956B9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4925" y="5343525"/>
            <a:ext cx="2095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123C63"/>
                </a:solidFill>
              </a:defRPr>
            </a:pPr>
            <a:r>
              <a:rPr sz="1425" b="1" i="0">
                <a:solidFill>
                  <a:srgbClr val="123C63"/>
                </a:solidFill>
              </a:rPr>
              <a:t>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F651D79-FC00-441D-952C-E0E6C117B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530542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D24"/>
                </a:solidFill>
              </a:defRPr>
            </a:pPr>
            <a:r>
              <a:rPr sz="1650" b="1" i="0">
                <a:solidFill>
                  <a:srgbClr val="E5AD24"/>
                </a:solidFill>
              </a:rPr>
              <a:t>CONSEGNA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B1C7D89-33A7-455D-8ECD-DD7D1A029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5314950"/>
            <a:ext cx="581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FFFFFF"/>
                </a:solidFill>
              </a:defRPr>
            </a:pPr>
            <a:r>
              <a:rPr sz="1500" b="1" i="0">
                <a:solidFill>
                  <a:srgbClr val="FFFFFF"/>
                </a:solidFill>
              </a:rPr>
              <a:t>Un fascicolo coerente</a:t>
            </a:r>
          </a:p>
        </p:txBody>
      </p:sp>
    </p:spTree>
    <p:extLst>
      <p:ext uri="{BB962C8B-B14F-4D97-AF65-F5344CB8AC3E}">
        <p14:creationId xmlns:p14="http://schemas.microsoft.com/office/powerpoint/2010/main" val="192717942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7287D6E-658D-4A16-A4B4-127890A9B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1BD3BA-3329-44AC-9A01-E6A9E063F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"/>
            <a:ext cx="11087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F5D8F"/>
                </a:solidFill>
              </a:defRPr>
            </a:pPr>
            <a:r>
              <a:rPr sz="975" b="1" i="0">
                <a:solidFill>
                  <a:srgbClr val="1F5D8F"/>
                </a:solidFill>
              </a:rPr>
              <a:t>DISPENSA TECNICA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06962DB-786E-46E5-8906-FF758CC7A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11087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C63"/>
                </a:solidFill>
              </a:defRPr>
            </a:pPr>
            <a:r>
              <a:rPr sz="2550" b="1" i="0">
                <a:solidFill>
                  <a:srgbClr val="123C63"/>
                </a:solidFill>
              </a:rPr>
              <a:t>Perché RED III cambia il lavoro dell’installatore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BDE837-1075-4A9E-82A7-D1F646D73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CE5548-DCDF-4198-9BE3-CFD791BF9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B0CCD4-CD29-42C0-816C-C6F3A851C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RED III · Installatori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328755-BC43-4D94-AEF8-910D221CC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341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CD7AE7-B99A-40C6-B0BF-9D9B891F9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28800"/>
            <a:ext cx="4857750" cy="3905250"/>
          </a:xfrm>
          <a:prstGeom xmlns:a="http://schemas.openxmlformats.org/drawingml/2006/main" prst="roundRect">
            <a:avLst>
              <a:gd name="adj" fmla="val 2927"/>
            </a:avLst>
          </a:prstGeom>
          <a:solidFill xmlns:a="http://schemas.openxmlformats.org/drawingml/2006/main">
            <a:srgbClr val="123C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9AFA80-5D9D-472B-8274-36A0D3D10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209800"/>
            <a:ext cx="4095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 i="0">
                <a:solidFill>
                  <a:srgbClr val="FFFFFF"/>
                </a:solidFill>
              </a:defRPr>
            </a:pPr>
            <a:r>
              <a:rPr sz="2325" b="1" i="0">
                <a:solidFill>
                  <a:srgbClr val="FFFFFF"/>
                </a:solidFill>
              </a:rPr>
              <a:t>Il punto non è</a:t>
            </a:r>
          </a:p>
          <a:p xmlns:a="http://schemas.openxmlformats.org/drawingml/2006/main">
            <a:pPr algn="l">
              <a:defRPr sz="2325" b="1" i="0">
                <a:solidFill>
                  <a:srgbClr val="FFFFFF"/>
                </a:solidFill>
              </a:defRPr>
            </a:pPr>
            <a:r>
              <a:rPr sz="2325" b="1" i="0">
                <a:solidFill>
                  <a:srgbClr val="FFFFFF"/>
                </a:solidFill>
              </a:rPr>
              <a:t>“quale generatore installo?”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FB4415-2BC6-4DC7-A956-126B68150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33775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EE147A-FCC5-4137-A7F8-5BDDBBD2A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29050"/>
            <a:ext cx="39624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E5AD24"/>
                </a:solidFill>
              </a:defRPr>
            </a:pPr>
            <a:r>
              <a:rPr sz="1800" b="1" i="0">
                <a:solidFill>
                  <a:srgbClr val="E5AD24"/>
                </a:solidFill>
              </a:rPr>
              <a:t>Il punto è capire se l’intervento attiva un obbligo FER e con quale quota.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9B6C2CB-BC0C-43C1-A7A8-3E7FDD598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219700"/>
            <a:ext cx="20955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PRIMA SI CLASSIFICA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F192E3-DCC7-4E04-9F98-B37B97108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1240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FD769D-D6F7-49AD-8810-80E6C86A7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057400"/>
            <a:ext cx="4914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203040"/>
                </a:solidFill>
              </a:defRPr>
            </a:pPr>
            <a:r>
              <a:rPr sz="1650" b="0" i="0">
                <a:solidFill>
                  <a:srgbClr val="203040"/>
                </a:solidFill>
              </a:rPr>
              <a:t>Classificare correttamente il tipo di intervento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7A4D04D-10FC-4381-9EEC-C5C27F685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94322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C1CFF5-3EAF-4827-B296-82E7D1EA6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876550"/>
            <a:ext cx="4914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203040"/>
                </a:solidFill>
              </a:defRPr>
            </a:pPr>
            <a:r>
              <a:rPr sz="1650" b="0" i="0">
                <a:solidFill>
                  <a:srgbClr val="203040"/>
                </a:solidFill>
              </a:rPr>
              <a:t>Richiedere il calcolo energetico al progettista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A680636-EF24-4636-AF33-8EDFC75FB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7623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52DF0A7-FA4A-4FB2-AFF3-D8286C33C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695700"/>
            <a:ext cx="4914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203040"/>
                </a:solidFill>
              </a:defRPr>
            </a:pPr>
            <a:r>
              <a:rPr sz="1650" b="0" i="0">
                <a:solidFill>
                  <a:srgbClr val="203040"/>
                </a:solidFill>
              </a:rPr>
              <a:t>Coordinare impianto termico, elettrico e FER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A22B163-19E3-41B8-BBA1-681BFC002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58152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29E0048-6E4E-4832-B97C-BE19FC602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514850"/>
            <a:ext cx="4914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203040"/>
                </a:solidFill>
              </a:defRPr>
            </a:pPr>
            <a:r>
              <a:rPr sz="1650" b="0" i="0">
                <a:solidFill>
                  <a:srgbClr val="203040"/>
                </a:solidFill>
              </a:rPr>
              <a:t>Consegnare una documentazione coerente e completa</a:t>
            </a:r>
          </a:p>
        </p:txBody>
      </p:sp>
    </p:spTree>
    <p:extLst>
      <p:ext uri="{BB962C8B-B14F-4D97-AF65-F5344CB8AC3E}">
        <p14:creationId xmlns:p14="http://schemas.microsoft.com/office/powerpoint/2010/main" val="200916858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23C6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F6A8CDC-3566-4535-AA80-299769122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3619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B67F09-2401-4865-8C37-B735F259B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6667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E5AD24"/>
                </a:solidFill>
              </a:defRPr>
            </a:pPr>
            <a:r>
              <a:rPr sz="1125" b="1" i="0">
                <a:solidFill>
                  <a:srgbClr val="E5AD24"/>
                </a:solidFill>
              </a:rPr>
              <a:t>IL MESSAGGIO FINALE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114826-3730-49AF-8EE8-85D6007A0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276350"/>
            <a:ext cx="4876800" cy="2457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450" b="1" i="0">
                <a:solidFill>
                  <a:srgbClr val="FFFFFF"/>
                </a:solidFill>
              </a:defRPr>
            </a:pPr>
            <a:r>
              <a:rPr sz="3450" b="1" i="0">
                <a:solidFill>
                  <a:srgbClr val="FFFFFF"/>
                </a:solidFill>
              </a:rPr>
              <a:t>Conformità =</a:t>
            </a:r>
          </a:p>
          <a:p xmlns:a="http://schemas.openxmlformats.org/drawingml/2006/main">
            <a:pPr algn="l">
              <a:defRPr sz="3450" b="1" i="0">
                <a:solidFill>
                  <a:srgbClr val="FFFFFF"/>
                </a:solidFill>
              </a:defRPr>
            </a:pPr>
            <a:r>
              <a:rPr sz="3450" b="1" i="0">
                <a:solidFill>
                  <a:srgbClr val="FFFFFF"/>
                </a:solidFill>
              </a:rPr>
              <a:t>classificazione</a:t>
            </a:r>
          </a:p>
          <a:p xmlns:a="http://schemas.openxmlformats.org/drawingml/2006/main">
            <a:pPr algn="l">
              <a:defRPr sz="3450" b="1" i="0">
                <a:solidFill>
                  <a:srgbClr val="FFFFFF"/>
                </a:solidFill>
              </a:defRPr>
            </a:pPr>
            <a:r>
              <a:rPr sz="3450" b="1" i="0">
                <a:solidFill>
                  <a:srgbClr val="FFFFFF"/>
                </a:solidFill>
              </a:rPr>
              <a:t>+ calcolo</a:t>
            </a:r>
          </a:p>
          <a:p xmlns:a="http://schemas.openxmlformats.org/drawingml/2006/main">
            <a:pPr algn="l">
              <a:defRPr sz="3450" b="1" i="0">
                <a:solidFill>
                  <a:srgbClr val="FFFFFF"/>
                </a:solidFill>
              </a:defRPr>
            </a:pPr>
            <a:r>
              <a:rPr sz="3450" b="1" i="0">
                <a:solidFill>
                  <a:srgbClr val="FFFFFF"/>
                </a:solidFill>
              </a:rPr>
              <a:t>+ documenti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56E9C02-7D61-4D99-943D-24AEB9FF3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57650"/>
            <a:ext cx="9715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C1D5D7-AA81-4AF0-933C-C3D3F701F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00550"/>
            <a:ext cx="4762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E5AD24"/>
                </a:solidFill>
              </a:defRPr>
            </a:pPr>
            <a:r>
              <a:rPr sz="1875" b="1" i="0">
                <a:solidFill>
                  <a:srgbClr val="E5AD24"/>
                </a:solidFill>
              </a:rPr>
              <a:t>La tecnologia è solo una parte della soluzione.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2074B8-2022-4E00-B020-733E78EF1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657850"/>
            <a:ext cx="285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625" b="1" i="0">
                <a:solidFill>
                  <a:srgbClr val="FFFFFF"/>
                </a:solidFill>
              </a:defRPr>
            </a:pPr>
            <a:r>
              <a:rPr sz="2625" b="1" i="0">
                <a:solidFill>
                  <a:srgbClr val="FFFFFF"/>
                </a:solidFill>
              </a:rPr>
              <a:t>Grazie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4FA623A-FA89-43C8-8DA3-FB81100CB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61950"/>
            <a:ext cx="4810125" cy="6134100"/>
          </a:xfrm>
          <a:prstGeom xmlns:a="http://schemas.openxmlformats.org/drawingml/2006/main" prst="roundRect">
            <a:avLst>
              <a:gd name="adj" fmla="val 237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b8a4ac05514e35"/>
          <a:stretch xmlns:a="http://schemas.openxmlformats.org/drawingml/2006/main"/>
        </p:blipFill>
        <p:spPr>
          <a:xfrm xmlns:a="http://schemas.openxmlformats.org/drawingml/2006/main">
            <a:off x="6857567" y="514350"/>
            <a:ext cx="4239491" cy="58293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1791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4A14429-1008-42C5-A51B-37AC0999E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22F5B7-0212-47B2-9C92-5F274610F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"/>
            <a:ext cx="11087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F5D8F"/>
                </a:solidFill>
              </a:defRPr>
            </a:pPr>
            <a:r>
              <a:rPr sz="975" b="1" i="0">
                <a:solidFill>
                  <a:srgbClr val="1F5D8F"/>
                </a:solidFill>
              </a:rPr>
              <a:t>QUADRO NORMATIVO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4AFB0C2-3296-4DB8-8882-2CF2581AC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11087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C63"/>
                </a:solidFill>
              </a:defRPr>
            </a:pPr>
            <a:r>
              <a:rPr sz="2550" b="1" i="0">
                <a:solidFill>
                  <a:srgbClr val="123C63"/>
                </a:solidFill>
              </a:rPr>
              <a:t>Le due date da non confondere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3537F94-5EEB-4EFD-903E-6EFD5D210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39D9B4-25FA-4DA2-84A8-3ED789DE0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B9DB97C-7CB0-4C6B-A6B3-85878AEC4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RED III · Installatori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FEE05D-54B9-4299-A795-5029A0EE1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341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03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E64C73-0934-4207-88C3-A73401F09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429000"/>
            <a:ext cx="9258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B4E7C44-F3DA-42D2-89DB-B1B40F405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31051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2232A9-66DA-4043-85C2-73BCC03BE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105150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048E5D6-5D4D-4043-AFED-5F6B316C1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248025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FFFFFF"/>
                </a:solidFill>
              </a:defRPr>
            </a:pPr>
            <a:r>
              <a:rPr sz="20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0A177A6-418D-414B-BD4A-6B0123B64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248025"/>
            <a:ext cx="3429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025" b="1" i="0">
                <a:solidFill>
                  <a:srgbClr val="123C63"/>
                </a:solidFill>
              </a:defRPr>
            </a:pPr>
            <a:r>
              <a:rPr sz="2025" b="1" i="0">
                <a:solidFill>
                  <a:srgbClr val="123C63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F8B5D1-1C99-4D70-B54E-5D46D014B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114550"/>
            <a:ext cx="333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123C63"/>
                </a:solidFill>
              </a:defRPr>
            </a:pPr>
            <a:r>
              <a:rPr sz="2250" b="1" i="0">
                <a:solidFill>
                  <a:srgbClr val="123C63"/>
                </a:solidFill>
              </a:rPr>
              <a:t>4 febbraio 2026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A85C114-D0D4-4443-B308-826AABBA7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609850"/>
            <a:ext cx="3333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0" i="0">
                <a:solidFill>
                  <a:srgbClr val="5D7182"/>
                </a:solidFill>
              </a:defRPr>
            </a:pPr>
            <a:r>
              <a:rPr sz="1425" b="0" i="0">
                <a:solidFill>
                  <a:srgbClr val="5D7182"/>
                </a:solidFill>
              </a:rPr>
              <a:t>Entrata in vigore del</a:t>
            </a:r>
          </a:p>
          <a:p xmlns:a="http://schemas.openxmlformats.org/drawingml/2006/main">
            <a:pPr algn="ctr">
              <a:defRPr sz="1425" b="0" i="0">
                <a:solidFill>
                  <a:srgbClr val="5D7182"/>
                </a:solidFill>
              </a:defRPr>
            </a:pPr>
            <a:r>
              <a:rPr sz="1425" b="0" i="0">
                <a:solidFill>
                  <a:srgbClr val="5D7182"/>
                </a:solidFill>
              </a:rPr>
              <a:t>D.Lgs. 9 gennaio 2026, n. 5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5F38A20-8F60-4222-983A-3074117D4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114550"/>
            <a:ext cx="3333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250" b="1" i="0">
                <a:solidFill>
                  <a:srgbClr val="123C63"/>
                </a:solidFill>
              </a:defRPr>
            </a:pPr>
            <a:r>
              <a:rPr sz="2250" b="1" i="0">
                <a:solidFill>
                  <a:srgbClr val="123C63"/>
                </a:solidFill>
              </a:rPr>
              <a:t>3 agosto 2026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544F88-9FEB-4B12-9649-F23A962DF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609850"/>
            <a:ext cx="33337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0" i="0">
                <a:solidFill>
                  <a:srgbClr val="5D7182"/>
                </a:solidFill>
              </a:defRPr>
            </a:pPr>
            <a:r>
              <a:rPr sz="1425" b="0" i="0">
                <a:solidFill>
                  <a:srgbClr val="5D7182"/>
                </a:solidFill>
              </a:rPr>
              <a:t>Applicazione dei nuovi obblighi agli edifici per i titoli richiesti da questa data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88A1E2-E255-49B5-B535-48F081AA4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4324350"/>
            <a:ext cx="72771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F125BF0-9D26-4CA0-B758-745BD835E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533900"/>
            <a:ext cx="1562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F5D8F"/>
                </a:solidFill>
              </a:defRPr>
            </a:pPr>
            <a:r>
              <a:rPr sz="1275" b="1" i="0">
                <a:solidFill>
                  <a:srgbClr val="1F5D8F"/>
                </a:solidFill>
              </a:rPr>
              <a:t>Regola pratica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0FDF7FB-C961-4AC6-AB87-006ADCDBA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895850"/>
            <a:ext cx="6629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23C63"/>
                </a:solidFill>
              </a:defRPr>
            </a:pPr>
            <a:r>
              <a:rPr sz="1500" b="1" i="0">
                <a:solidFill>
                  <a:srgbClr val="123C63"/>
                </a:solidFill>
              </a:rPr>
              <a:t>Verificare sempre la data della richiesta del titolo edilizio e la classificazione dell’intervento.</a:t>
            </a:r>
          </a:p>
        </p:txBody>
      </p:sp>
    </p:spTree>
    <p:extLst>
      <p:ext uri="{BB962C8B-B14F-4D97-AF65-F5344CB8AC3E}">
        <p14:creationId xmlns:p14="http://schemas.microsoft.com/office/powerpoint/2010/main" val="35554914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9DEB6D8-EF7F-4C24-A46E-535E9B4AA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FDD7E0-2BE7-4ECC-A289-A8CB9F9FF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"/>
            <a:ext cx="11087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F5D8F"/>
                </a:solidFill>
              </a:defRPr>
            </a:pPr>
            <a:r>
              <a:rPr sz="975" b="1" i="0">
                <a:solidFill>
                  <a:srgbClr val="1F5D8F"/>
                </a:solidFill>
              </a:rPr>
              <a:t>CAMPO DI APPLICAZIONE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CEC7FF-789F-417D-8231-4B8B9FAC5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11087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C63"/>
                </a:solidFill>
              </a:defRPr>
            </a:pPr>
            <a:r>
              <a:rPr sz="2550" b="1" i="0">
                <a:solidFill>
                  <a:srgbClr val="123C63"/>
                </a:solidFill>
              </a:rPr>
              <a:t>Quando entrano in gioco i nuovi obblighi FER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F91717D-85D8-48FC-9B9A-302072067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69CF15-F8F1-4EB0-AF30-28F5EC732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27E2CD2-1387-4331-9201-786ADB683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RED III · Installatori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4371062-7A26-4966-BFA8-7FB4F7D4B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341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04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162EFEC-E3A3-43B5-82ED-D052CC10A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90700"/>
            <a:ext cx="108585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273F93-87AD-4924-8FE9-7A862AE24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971675"/>
            <a:ext cx="590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1F5D8F"/>
                </a:solidFill>
              </a:defRPr>
            </a:pPr>
            <a:r>
              <a:rPr sz="2100" b="1" i="0">
                <a:solidFill>
                  <a:srgbClr val="1F5D8F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6DF865-ADCB-45AC-9537-ADE64BFCF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1943100"/>
            <a:ext cx="4114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23C63"/>
                </a:solidFill>
              </a:defRPr>
            </a:pPr>
            <a:r>
              <a:rPr sz="1650" b="1" i="0">
                <a:solidFill>
                  <a:srgbClr val="123C63"/>
                </a:solidFill>
              </a:rPr>
              <a:t>Nuova costruzione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1F6733-7B22-4CF7-9507-37753AF50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257425"/>
            <a:ext cx="904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7182"/>
                </a:solidFill>
              </a:defRPr>
            </a:pPr>
            <a:r>
              <a:rPr sz="1275" b="0" i="0">
                <a:solidFill>
                  <a:srgbClr val="5D7182"/>
                </a:solidFill>
              </a:rPr>
              <a:t>Obbligo strutturale già in fase di progetto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78E1EF7-C590-4611-88A2-2A254D30A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90825"/>
            <a:ext cx="108585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A9BA94-471B-4CEE-A34D-19DC71E84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71800"/>
            <a:ext cx="590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1F5D8F"/>
                </a:solidFill>
              </a:defRPr>
            </a:pPr>
            <a:r>
              <a:rPr sz="2100" b="1" i="0">
                <a:solidFill>
                  <a:srgbClr val="1F5D8F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DC93036-ED67-4FDA-BFFE-AB69B8631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943225"/>
            <a:ext cx="4114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23C63"/>
                </a:solidFill>
              </a:defRPr>
            </a:pPr>
            <a:r>
              <a:rPr sz="1650" b="1" i="0">
                <a:solidFill>
                  <a:srgbClr val="123C63"/>
                </a:solidFill>
              </a:rPr>
              <a:t>Ristrutturazione importante di 1° livello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6F024F-799B-485B-AFF2-821D3B855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257550"/>
            <a:ext cx="904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7182"/>
                </a:solidFill>
              </a:defRPr>
            </a:pPr>
            <a:r>
              <a:rPr sz="1275" b="0" i="0">
                <a:solidFill>
                  <a:srgbClr val="5D7182"/>
                </a:solidFill>
              </a:rPr>
              <a:t>Intervento rilevante su involucro e impianto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E1DB9E-F074-40A6-900D-E60BE417D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90950"/>
            <a:ext cx="108585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411C5B9-C33E-4B58-BE90-5202DA78C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71925"/>
            <a:ext cx="590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1F5D8F"/>
                </a:solidFill>
              </a:defRPr>
            </a:pPr>
            <a:r>
              <a:rPr sz="2100" b="1" i="0">
                <a:solidFill>
                  <a:srgbClr val="1F5D8F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9F8E2EE-8D8B-4557-AB7B-BC8814578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3943350"/>
            <a:ext cx="4114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23C63"/>
                </a:solidFill>
              </a:defRPr>
            </a:pPr>
            <a:r>
              <a:rPr sz="1650" b="1" i="0">
                <a:solidFill>
                  <a:srgbClr val="123C63"/>
                </a:solidFill>
              </a:rPr>
              <a:t>Ristrutturazione importante di 2° livello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1BA8A9E-AF5A-456E-BBDE-465004B65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257675"/>
            <a:ext cx="904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7182"/>
                </a:solidFill>
              </a:defRPr>
            </a:pPr>
            <a:r>
              <a:rPr sz="1275" b="0" i="0">
                <a:solidFill>
                  <a:srgbClr val="5D7182"/>
                </a:solidFill>
              </a:rPr>
              <a:t>Quota specifica per riscaldamento e raffrescamento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EFF654F-1539-409B-8B3C-29C1D2507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91075"/>
            <a:ext cx="108585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F3CF"/>
          </a:solidFill>
          <a:ln xmlns:a="http://schemas.openxmlformats.org/drawingml/2006/main" w="9525">
            <a:solidFill>
              <a:srgbClr val="E5AD24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747B6A4-FD5A-41FF-B3EC-AD59A2AC1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972050"/>
            <a:ext cx="590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2100" b="1" i="0">
                <a:solidFill>
                  <a:srgbClr val="E5AD24"/>
                </a:solidFill>
              </a:defRPr>
            </a:pPr>
            <a:r>
              <a:rPr sz="2100" b="1" i="0">
                <a:solidFill>
                  <a:srgbClr val="E5AD24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FF03959-9478-4D31-80A0-BBD7D5921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943475"/>
            <a:ext cx="4114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23C63"/>
                </a:solidFill>
              </a:defRPr>
            </a:pPr>
            <a:r>
              <a:rPr sz="1650" b="1" i="0">
                <a:solidFill>
                  <a:srgbClr val="123C63"/>
                </a:solidFill>
              </a:rPr>
              <a:t>Ristrutturazione dell’impianto termico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AC4FABA-05EF-4F59-9FB4-1B165660B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5257800"/>
            <a:ext cx="904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7182"/>
                </a:solidFill>
              </a:defRPr>
            </a:pPr>
            <a:r>
              <a:rPr sz="1275" b="0" i="0">
                <a:solidFill>
                  <a:srgbClr val="5D7182"/>
                </a:solidFill>
              </a:rPr>
              <a:t>Solo se tecnicamente, economicamente e funzionalmente fattibile</a:t>
            </a:r>
          </a:p>
        </p:txBody>
      </p:sp>
    </p:spTree>
    <p:extLst>
      <p:ext uri="{BB962C8B-B14F-4D97-AF65-F5344CB8AC3E}">
        <p14:creationId xmlns:p14="http://schemas.microsoft.com/office/powerpoint/2010/main" val="19197205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A120B48-2888-4D64-9305-A9E0286AD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0F88BE-B251-49A9-A6E8-0BEBEE702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"/>
            <a:ext cx="11087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F5D8F"/>
                </a:solidFill>
              </a:defRPr>
            </a:pPr>
            <a:r>
              <a:rPr sz="975" b="1" i="0">
                <a:solidFill>
                  <a:srgbClr val="1F5D8F"/>
                </a:solidFill>
              </a:rPr>
              <a:t>NUMERI CHIAVE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1AA50A-4C46-4E1D-BEDA-0C6B1D588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11087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C63"/>
                </a:solidFill>
              </a:defRPr>
            </a:pPr>
            <a:r>
              <a:rPr sz="2550" b="1" i="0">
                <a:solidFill>
                  <a:srgbClr val="123C63"/>
                </a:solidFill>
              </a:rPr>
              <a:t>Le quote minime di energia rinnovabile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B20ABE-7D99-41B9-857C-0C5D40436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4D0952-B634-4865-BB5A-2A4035C29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DB3F8E1-7EBF-4748-8EB4-474C24D56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RED III · Installatori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0F5CE7-C989-4EC6-8CD7-87D266948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341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05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97FFED1-4F15-4E03-A8DF-2EA061A6A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81200"/>
            <a:ext cx="2552700" cy="2895600"/>
          </a:xfrm>
          <a:prstGeom xmlns:a="http://schemas.openxmlformats.org/drawingml/2006/main" prst="roundRect">
            <a:avLst>
              <a:gd name="adj" fmla="val 44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44FA7D7-E506-49B0-A74C-CDF34F107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81200"/>
            <a:ext cx="25527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E08D85-1555-4BAC-9AC1-F5C99AC16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24100"/>
            <a:ext cx="21336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600" b="1" i="0">
                <a:solidFill>
                  <a:srgbClr val="1F5D8F"/>
                </a:solidFill>
              </a:defRPr>
            </a:pPr>
            <a:r>
              <a:rPr sz="3600" b="1" i="0">
                <a:solidFill>
                  <a:srgbClr val="1F5D8F"/>
                </a:solidFill>
              </a:rPr>
              <a:t>60%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2CDFAF5-FF2E-4B1C-AEB6-455784141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181350"/>
            <a:ext cx="2209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23C63"/>
                </a:solidFill>
              </a:defRPr>
            </a:pPr>
            <a:r>
              <a:rPr sz="1500" b="1" i="0">
                <a:solidFill>
                  <a:srgbClr val="123C63"/>
                </a:solidFill>
              </a:rPr>
              <a:t>Nuova costruzione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08CFFDC-E1D0-46BC-9CC5-1D6DF1F8D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67150"/>
            <a:ext cx="2209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D7182"/>
                </a:solidFill>
              </a:defRPr>
            </a:pPr>
            <a:r>
              <a:rPr sz="1200" b="0" i="0">
                <a:solidFill>
                  <a:srgbClr val="5D7182"/>
                </a:solidFill>
              </a:rPr>
              <a:t>ACS e, separatamente, ACS + riscaldamento + raffrescamento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2C7F1F6-719B-44B0-B699-3E1767E01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981200"/>
            <a:ext cx="2552700" cy="2895600"/>
          </a:xfrm>
          <a:prstGeom xmlns:a="http://schemas.openxmlformats.org/drawingml/2006/main" prst="roundRect">
            <a:avLst>
              <a:gd name="adj" fmla="val 44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F832846-F022-4884-95D2-6002664C1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1981200"/>
            <a:ext cx="25527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81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A354A3C-5726-435C-91A0-8AF0D0094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324100"/>
            <a:ext cx="21336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600" b="1" i="0">
                <a:solidFill>
                  <a:srgbClr val="3A8166"/>
                </a:solidFill>
              </a:defRPr>
            </a:pPr>
            <a:r>
              <a:rPr sz="3600" b="1" i="0">
                <a:solidFill>
                  <a:srgbClr val="3A8166"/>
                </a:solidFill>
              </a:rPr>
              <a:t>40%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A26CAC-EC50-4F16-91AF-218318EED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181350"/>
            <a:ext cx="2209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23C63"/>
                </a:solidFill>
              </a:defRPr>
            </a:pPr>
            <a:r>
              <a:rPr sz="1500" b="1" i="0">
                <a:solidFill>
                  <a:srgbClr val="123C63"/>
                </a:solidFill>
              </a:rPr>
              <a:t>1° livello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0B4BCA8-1603-4BA4-9825-97EE328D0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867150"/>
            <a:ext cx="2209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D7182"/>
                </a:solidFill>
              </a:defRPr>
            </a:pPr>
            <a:r>
              <a:rPr sz="1200" b="0" i="0">
                <a:solidFill>
                  <a:srgbClr val="5D7182"/>
                </a:solidFill>
              </a:rPr>
              <a:t>Stessa doppia verifica prevista per le nuove costruzioni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641C57A-6BE7-47A0-AF4E-BEECB4A4E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981200"/>
            <a:ext cx="2552700" cy="2895600"/>
          </a:xfrm>
          <a:prstGeom xmlns:a="http://schemas.openxmlformats.org/drawingml/2006/main" prst="roundRect">
            <a:avLst>
              <a:gd name="adj" fmla="val 44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54E0555-C57F-4C67-82C8-AC9C3C13F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981200"/>
            <a:ext cx="25527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7D7872D-7E81-4D02-BDD0-08E623BD9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24100"/>
            <a:ext cx="21336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600" b="1" i="0">
                <a:solidFill>
                  <a:srgbClr val="E5AD24"/>
                </a:solidFill>
              </a:defRPr>
            </a:pPr>
            <a:r>
              <a:rPr sz="3600" b="1" i="0">
                <a:solidFill>
                  <a:srgbClr val="E5AD24"/>
                </a:solidFill>
              </a:rPr>
              <a:t>15%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1F02427-EC79-4538-ABEF-B3A64C73D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181350"/>
            <a:ext cx="2209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23C63"/>
                </a:solidFill>
              </a:defRPr>
            </a:pPr>
            <a:r>
              <a:rPr sz="1500" b="1" i="0">
                <a:solidFill>
                  <a:srgbClr val="123C63"/>
                </a:solidFill>
              </a:rPr>
              <a:t>2° livello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58850BA-D776-485D-B4C1-DEECC3207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867150"/>
            <a:ext cx="2209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D7182"/>
                </a:solidFill>
              </a:defRPr>
            </a:pPr>
            <a:r>
              <a:rPr sz="1200" b="0" i="0">
                <a:solidFill>
                  <a:srgbClr val="5D7182"/>
                </a:solidFill>
              </a:rPr>
              <a:t>Fabbisogni per riscaldamento + raffrescamento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6ABE605-2521-4716-9010-168BB5925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981200"/>
            <a:ext cx="2552700" cy="2895600"/>
          </a:xfrm>
          <a:prstGeom xmlns:a="http://schemas.openxmlformats.org/drawingml/2006/main" prst="roundRect">
            <a:avLst>
              <a:gd name="adj" fmla="val 44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9A3BB32-0839-4374-84F8-34B151743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1981200"/>
            <a:ext cx="25527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010B688-EEDF-43E3-99D2-BD16D3F60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2324100"/>
            <a:ext cx="21336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600" b="1" i="0">
                <a:solidFill>
                  <a:srgbClr val="E5AD24"/>
                </a:solidFill>
              </a:defRPr>
            </a:pPr>
            <a:r>
              <a:rPr sz="3600" b="1" i="0">
                <a:solidFill>
                  <a:srgbClr val="E5AD24"/>
                </a:solidFill>
              </a:rPr>
              <a:t>15%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B819E32-18C8-40C4-83E9-E6BBA526D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181350"/>
            <a:ext cx="22098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23C63"/>
                </a:solidFill>
              </a:defRPr>
            </a:pPr>
            <a:r>
              <a:rPr sz="1500" b="1" i="0">
                <a:solidFill>
                  <a:srgbClr val="123C63"/>
                </a:solidFill>
              </a:rPr>
              <a:t>Impianto termico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D5B0883-2CAE-4A96-B99D-81C8659A7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867150"/>
            <a:ext cx="2209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 b="0" i="0">
                <a:solidFill>
                  <a:srgbClr val="5D7182"/>
                </a:solidFill>
              </a:defRPr>
            </a:pPr>
            <a:r>
              <a:rPr sz="1200" b="0" i="0">
                <a:solidFill>
                  <a:srgbClr val="5D7182"/>
                </a:solidFill>
              </a:rPr>
              <a:t>Fabbisogni per riscaldamento + raffrescamento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30E90AA-049E-41DD-BBBF-054B89F7F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5181600"/>
            <a:ext cx="73152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123C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08D2EC9-78B9-47E7-9AAA-8EEA4DE7B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5324475"/>
            <a:ext cx="6781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75" b="1" i="0">
                <a:solidFill>
                  <a:srgbClr val="FFFFFF"/>
                </a:solidFill>
              </a:defRPr>
            </a:pPr>
            <a:r>
              <a:rPr sz="1575" b="1" i="0">
                <a:solidFill>
                  <a:srgbClr val="FFFFFF"/>
                </a:solidFill>
              </a:rPr>
              <a:t>Edifici pubblici: maggiorazione di 5 punti percentuali</a:t>
            </a:r>
          </a:p>
        </p:txBody>
      </p:sp>
    </p:spTree>
    <p:extLst>
      <p:ext uri="{BB962C8B-B14F-4D97-AF65-F5344CB8AC3E}">
        <p14:creationId xmlns:p14="http://schemas.microsoft.com/office/powerpoint/2010/main" val="13025387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82A45C2-9FE9-4395-98B4-92A6ED815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485309-6EDA-4040-BD41-1CB063834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"/>
            <a:ext cx="11087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F5D8F"/>
                </a:solidFill>
              </a:defRPr>
            </a:pPr>
            <a:r>
              <a:rPr sz="975" b="1" i="0">
                <a:solidFill>
                  <a:srgbClr val="1F5D8F"/>
                </a:solidFill>
              </a:rPr>
              <a:t>METODO OPERATIVO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9422BE-8B59-4299-9CFE-1C68295B6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11087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C63"/>
                </a:solidFill>
              </a:defRPr>
            </a:pPr>
            <a:r>
              <a:rPr sz="2550" b="1" i="0">
                <a:solidFill>
                  <a:srgbClr val="123C63"/>
                </a:solidFill>
              </a:rPr>
              <a:t>La prima decisione: classificare il lavoro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E129998-911F-497C-8C04-8A67AFA84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64939E9-7AB4-47C9-B58A-27F495747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00182A-6433-4BC8-91E6-18108C8B7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RED III · Installatori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E614B5A-7B41-4F37-9730-6D3E0432E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341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06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924811D-6D3E-46A5-9BBC-35D2DD7E2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1905000"/>
            <a:ext cx="704850" cy="704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FCB948-33C8-40C3-B9BF-840ADDE34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20574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FFFFFF"/>
                </a:solidFill>
              </a:defRPr>
            </a:pPr>
            <a:r>
              <a:rPr sz="1950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C97CCC-242D-432A-A308-5460867F5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2238375"/>
            <a:ext cx="11811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1EE321-C85F-46AD-96AD-209863E34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857500"/>
            <a:ext cx="228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23C63"/>
                </a:solidFill>
              </a:defRPr>
            </a:pPr>
            <a:r>
              <a:rPr sz="1650" b="1" i="0">
                <a:solidFill>
                  <a:srgbClr val="123C63"/>
                </a:solidFill>
              </a:rPr>
              <a:t>Titolo e pratica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7B6EAAD-2701-426C-B958-7DA1530A8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3333750"/>
            <a:ext cx="238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5D7182"/>
                </a:solidFill>
              </a:defRPr>
            </a:pPr>
            <a:r>
              <a:rPr sz="1275" b="0" i="0">
                <a:solidFill>
                  <a:srgbClr val="5D7182"/>
                </a:solidFill>
              </a:rPr>
              <a:t>Qual è il titolo edilizio? Quando è stato richiesto?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0AE168-29D7-4C91-8EAD-9F377F012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905000"/>
            <a:ext cx="704850" cy="704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0067034-E9A2-4BD3-9B09-F557A8D20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43425" y="20574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FFFFFF"/>
                </a:solidFill>
              </a:defRPr>
            </a:pPr>
            <a:r>
              <a:rPr sz="1950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7908E71-DC87-4B92-9287-BE0388097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238375"/>
            <a:ext cx="11811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E3F5BA-7BE2-4908-BABF-54BE340BA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857500"/>
            <a:ext cx="228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23C63"/>
                </a:solidFill>
              </a:defRPr>
            </a:pPr>
            <a:r>
              <a:rPr sz="1650" b="1" i="0">
                <a:solidFill>
                  <a:srgbClr val="123C63"/>
                </a:solidFill>
              </a:rPr>
              <a:t>Perimetro lavori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CC0BC04-0C57-4194-943C-8B1B3527C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3333750"/>
            <a:ext cx="238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5D7182"/>
                </a:solidFill>
              </a:defRPr>
            </a:pPr>
            <a:r>
              <a:rPr sz="1275" b="0" i="0">
                <a:solidFill>
                  <a:srgbClr val="5D7182"/>
                </a:solidFill>
              </a:rPr>
              <a:t>Si interviene solo sulla produzione o anche su distribuzione ed emissione?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60C6AE0-D16C-4147-8263-F60BD6B57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905000"/>
            <a:ext cx="704850" cy="704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B4E3DA4-25BE-4B1F-9F55-23BEB6284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20574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FFFFFF"/>
                </a:solidFill>
              </a:defRPr>
            </a:pPr>
            <a:r>
              <a:rPr sz="1950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FEB5ADD-8FAE-4BDC-BDE6-E81E05348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238375"/>
            <a:ext cx="11811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1F5E663-460B-4F1E-811F-07CC5A170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857500"/>
            <a:ext cx="228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23C63"/>
                </a:solidFill>
              </a:defRPr>
            </a:pPr>
            <a:r>
              <a:rPr sz="1650" b="1" i="0">
                <a:solidFill>
                  <a:srgbClr val="123C63"/>
                </a:solidFill>
              </a:rPr>
              <a:t>Categoria normativa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851B927-DD4D-4887-BDA4-5DEE27A54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0325" y="3333750"/>
            <a:ext cx="238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5D7182"/>
                </a:solidFill>
              </a:defRPr>
            </a:pPr>
            <a:r>
              <a:rPr sz="1275" b="0" i="0">
                <a:solidFill>
                  <a:srgbClr val="5D7182"/>
                </a:solidFill>
              </a:rPr>
              <a:t>Nuovo edificio, ristrutturazione importante, impianto termico o sostituzione?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043AC49-978A-4074-93F1-E6A2F6ACB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1905000"/>
            <a:ext cx="704850" cy="704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950B4FB-28F5-4AD4-8789-16D98C65C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525" y="20574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950" b="1" i="0">
                <a:solidFill>
                  <a:srgbClr val="123C63"/>
                </a:solidFill>
              </a:defRPr>
            </a:pPr>
            <a:r>
              <a:rPr sz="1950" b="1" i="0">
                <a:solidFill>
                  <a:srgbClr val="123C63"/>
                </a:solidFill>
              </a:rPr>
              <a:t>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7882F90-3597-4DE6-BD6A-C87BAD12F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857500"/>
            <a:ext cx="228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123C63"/>
                </a:solidFill>
              </a:defRPr>
            </a:pPr>
            <a:r>
              <a:rPr sz="1650" b="1" i="0">
                <a:solidFill>
                  <a:srgbClr val="123C63"/>
                </a:solidFill>
              </a:rPr>
              <a:t>Calcolo FER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8219B64-6937-41CE-8662-4E69BDCCD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33750"/>
            <a:ext cx="238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0" i="0">
                <a:solidFill>
                  <a:srgbClr val="5D7182"/>
                </a:solidFill>
              </a:defRPr>
            </a:pPr>
            <a:r>
              <a:rPr sz="1275" b="0" i="0">
                <a:solidFill>
                  <a:srgbClr val="5D7182"/>
                </a:solidFill>
              </a:rPr>
              <a:t>Il progettista individua quota, fabbisogni e tecnologie ammissibili.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72BA12F-0CA9-4DA5-840E-EA28A0161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4857750"/>
            <a:ext cx="910590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FF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782BD98-8F4C-45F5-9C29-29F85E894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086350"/>
            <a:ext cx="819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123C63"/>
                </a:solidFill>
              </a:defRPr>
            </a:pPr>
            <a:r>
              <a:rPr sz="1875" b="1" i="0">
                <a:solidFill>
                  <a:srgbClr val="123C63"/>
                </a:solidFill>
              </a:rPr>
              <a:t>Se la classificazione manca, il preventivo tecnico è incompleto.</a:t>
            </a:r>
          </a:p>
        </p:txBody>
      </p:sp>
    </p:spTree>
    <p:extLst>
      <p:ext uri="{BB962C8B-B14F-4D97-AF65-F5344CB8AC3E}">
        <p14:creationId xmlns:p14="http://schemas.microsoft.com/office/powerpoint/2010/main" val="134383992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ED18919-7FE0-4DCB-8C6B-8A2F76B89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C3B6FFB-1489-43DE-80DC-29FA13407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"/>
            <a:ext cx="11087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F5D8F"/>
                </a:solidFill>
              </a:defRPr>
            </a:pPr>
            <a:r>
              <a:rPr sz="975" b="1" i="0">
                <a:solidFill>
                  <a:srgbClr val="1F5D8F"/>
                </a:solidFill>
              </a:rPr>
              <a:t>DISTINZIONE DECISIVA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572EBB4-AF15-4E25-85E8-05697D22F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11087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C63"/>
                </a:solidFill>
              </a:defRPr>
            </a:pPr>
            <a:r>
              <a:rPr sz="2550" b="1" i="0">
                <a:solidFill>
                  <a:srgbClr val="123C63"/>
                </a:solidFill>
              </a:rPr>
              <a:t>Sostituzione del generatore ≠ ristrutturazione dell’impianto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563237-38B3-49B1-9BB7-F7D157447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62DB35A-1691-4087-9D2C-D590123FC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640DD08-3378-482C-9A7B-83B6CC76A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RED III · Installatori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C8DEE4-9BD6-4DA5-9AFA-97ABB0FA4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341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07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893DCB-7020-4144-AB5B-31FCBB5AF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0"/>
            <a:ext cx="5219700" cy="3638550"/>
          </a:xfrm>
          <a:prstGeom xmlns:a="http://schemas.openxmlformats.org/drawingml/2006/main" prst="roundRect">
            <a:avLst>
              <a:gd name="adj" fmla="val 3141"/>
            </a:avLst>
          </a:prstGeom>
          <a:solidFill xmlns:a="http://schemas.openxmlformats.org/drawingml/2006/main">
            <a:srgbClr val="E4F1EC"/>
          </a:solidFill>
          <a:ln xmlns:a="http://schemas.openxmlformats.org/drawingml/2006/main" w="19050">
            <a:solidFill>
              <a:srgbClr val="3A8166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ABAF4D-F568-400D-BE2C-492801C64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33600"/>
            <a:ext cx="13525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3A8166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DI NORMA NO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7595F8D-B2B6-4473-B3C3-5F6CB3612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86050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123C63"/>
                </a:solidFill>
              </a:defRPr>
            </a:pPr>
            <a:r>
              <a:rPr sz="2250" b="1" i="0">
                <a:solidFill>
                  <a:srgbClr val="123C63"/>
                </a:solidFill>
              </a:rPr>
              <a:t>Mera sostituzione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FF83B7-6AF7-497C-B6BA-492BD4994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4194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81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811EFA-D170-42BA-B754-81EBBE054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352800"/>
            <a:ext cx="4076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203040"/>
                </a:solidFill>
              </a:defRPr>
            </a:pPr>
            <a:r>
              <a:rPr sz="1425" b="0" i="0">
                <a:solidFill>
                  <a:srgbClr val="203040"/>
                </a:solidFill>
              </a:rPr>
              <a:t>Intervento concentrato sulla produzione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6F222BF-D576-4602-A6AE-41177890D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671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81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BE2703-3696-4DB3-9A0A-707E960BF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00500"/>
            <a:ext cx="4076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203040"/>
                </a:solidFill>
              </a:defRPr>
            </a:pPr>
            <a:r>
              <a:rPr sz="1425" b="0" i="0">
                <a:solidFill>
                  <a:srgbClr val="203040"/>
                </a:solidFill>
              </a:rPr>
              <a:t>Schema complessivo sostanzialmente invariato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5F4350B-2D42-46C3-997E-36AA5ACE1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148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81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DDA10B-116B-4394-844D-7D9E18E8B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48200"/>
            <a:ext cx="4076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203040"/>
                </a:solidFill>
              </a:defRPr>
            </a:pPr>
            <a:r>
              <a:rPr sz="1425" b="0" i="0">
                <a:solidFill>
                  <a:srgbClr val="203040"/>
                </a:solidFill>
              </a:rPr>
              <a:t>Va comunque verificato il caso concreto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4F8F313-7A8E-4148-9F60-08A7C0A7D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905000"/>
            <a:ext cx="5219700" cy="3638550"/>
          </a:xfrm>
          <a:prstGeom xmlns:a="http://schemas.openxmlformats.org/drawingml/2006/main" prst="roundRect">
            <a:avLst>
              <a:gd name="adj" fmla="val 3141"/>
            </a:avLst>
          </a:prstGeom>
          <a:solidFill xmlns:a="http://schemas.openxmlformats.org/drawingml/2006/main">
            <a:srgbClr val="FFF3CF"/>
          </a:solidFill>
          <a:ln xmlns:a="http://schemas.openxmlformats.org/drawingml/2006/main" w="19050">
            <a:solidFill>
              <a:srgbClr val="E5AD24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D0F93BB-F787-4F8E-B4B1-3C41D4F32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133600"/>
            <a:ext cx="186690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23C63"/>
                </a:solidFill>
              </a:defRPr>
            </a:pPr>
            <a:r>
              <a:rPr sz="1050" b="1">
                <a:solidFill>
                  <a:srgbClr val="123C63"/>
                </a:solidFill>
              </a:rPr>
              <a:t>POSSIBILE OBBLIGO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63BF344-B547-4673-B63C-880465EF0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686050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123C63"/>
                </a:solidFill>
              </a:defRPr>
            </a:pPr>
            <a:r>
              <a:rPr sz="2250" b="1" i="0">
                <a:solidFill>
                  <a:srgbClr val="123C63"/>
                </a:solidFill>
              </a:rPr>
              <a:t>Ristrutturazione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E14BEE2-9BCD-4258-88B0-F99463E20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4194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65C66CB-24DD-4BE1-8496-71CB672E2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352800"/>
            <a:ext cx="4076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203040"/>
                </a:solidFill>
              </a:defRPr>
            </a:pPr>
            <a:r>
              <a:rPr sz="1425" b="0" i="0">
                <a:solidFill>
                  <a:srgbClr val="203040"/>
                </a:solidFill>
              </a:rPr>
              <a:t>Intervento sistematico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FD180D6-ED21-4909-8C71-D9DFE0E29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0671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C3FF950-B089-4B3E-9ADB-57F8336DA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4000500"/>
            <a:ext cx="4076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203040"/>
                </a:solidFill>
              </a:defRPr>
            </a:pPr>
            <a:r>
              <a:rPr sz="1425" b="0" i="0">
                <a:solidFill>
                  <a:srgbClr val="203040"/>
                </a:solidFill>
              </a:rPr>
              <a:t>Modifica sostanziale di produzione, distribuzione o emissione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CDF8759-0910-4D4A-A7C5-40444AEA8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714875"/>
            <a:ext cx="123825" cy="1238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A4522F8-360B-464C-976B-2140B9F61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4648200"/>
            <a:ext cx="40767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0" i="0">
                <a:solidFill>
                  <a:srgbClr val="203040"/>
                </a:solidFill>
              </a:defRPr>
            </a:pPr>
            <a:r>
              <a:rPr sz="1425" b="0" i="0">
                <a:solidFill>
                  <a:srgbClr val="203040"/>
                </a:solidFill>
              </a:rPr>
              <a:t>Classificazione demandata alla progettazione</a:t>
            </a:r>
          </a:p>
        </p:txBody>
      </p:sp>
    </p:spTree>
    <p:extLst>
      <p:ext uri="{BB962C8B-B14F-4D97-AF65-F5344CB8AC3E}">
        <p14:creationId xmlns:p14="http://schemas.microsoft.com/office/powerpoint/2010/main" val="178395916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19D24F4-908E-4815-830B-945C968A9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2686D5-6EA9-4A99-91CE-F998A1965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"/>
            <a:ext cx="11087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F5D8F"/>
                </a:solidFill>
              </a:defRPr>
            </a:pPr>
            <a:r>
              <a:rPr sz="975" b="1" i="0">
                <a:solidFill>
                  <a:srgbClr val="1F5D8F"/>
                </a:solidFill>
              </a:rPr>
              <a:t>CALCOLO ENERGETICO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11863C4-2645-4E1F-9F81-9BA2CE7C7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11087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C63"/>
                </a:solidFill>
              </a:defRPr>
            </a:pPr>
            <a:r>
              <a:rPr sz="2550" b="1" i="0">
                <a:solidFill>
                  <a:srgbClr val="123C63"/>
                </a:solidFill>
              </a:rPr>
              <a:t>Il 15% non si calcola sulla potenza della caldaia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82A75D-DF45-424D-AD00-EC07D8B2A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3CEB8B1-EE58-4B84-B968-0D15424C8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4D365F-93FB-4A14-ACEC-1696B9C22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RED III · Installatori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5182FA-B8F1-483D-BB43-67E108142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341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08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1023C71-2EC5-4B1A-B84A-B66CD6091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857375"/>
            <a:ext cx="447675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F8E7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8EF82C8-2100-4E82-A9D1-BBAA589D3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1336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B74B4B"/>
                </a:solidFill>
              </a:defRPr>
            </a:pPr>
            <a:r>
              <a:rPr sz="1275" b="1" i="0">
                <a:solidFill>
                  <a:srgbClr val="B74B4B"/>
                </a:solidFill>
              </a:rPr>
              <a:t>NON È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31F1F1C-2C64-4D53-A8E7-E6FD56D50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686050"/>
            <a:ext cx="3524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75" b="1" i="0">
                <a:solidFill>
                  <a:srgbClr val="B74B4B"/>
                </a:solidFill>
              </a:defRPr>
            </a:pPr>
            <a:r>
              <a:rPr sz="2475" b="1" i="0">
                <a:solidFill>
                  <a:srgbClr val="B74B4B"/>
                </a:solidFill>
              </a:rPr>
              <a:t>15% × kW nominali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F5AFEB-0109-4731-9AD7-28DE37B73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524250"/>
            <a:ext cx="3524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203040"/>
                </a:solidFill>
              </a:defRPr>
            </a:pPr>
            <a:r>
              <a:rPr sz="1650" b="0" i="0">
                <a:solidFill>
                  <a:srgbClr val="203040"/>
                </a:solidFill>
              </a:rPr>
              <a:t>Non si ricava dalle bollette e non coincide con la potenza della macchina.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803E25E-7F01-4F0C-AC4A-6510D3FC2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857375"/>
            <a:ext cx="57531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E4F1E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180BBC8-ED2F-479C-9265-BE61A77A8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133600"/>
            <a:ext cx="95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3A8166"/>
                </a:solidFill>
              </a:defRPr>
            </a:pPr>
            <a:r>
              <a:rPr sz="1275" b="1" i="0">
                <a:solidFill>
                  <a:srgbClr val="3A8166"/>
                </a:solidFill>
              </a:rPr>
              <a:t>È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5CF458E-C498-42A4-A04B-73E1F37B9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686050"/>
            <a:ext cx="48577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475" b="1" i="0">
                <a:solidFill>
                  <a:srgbClr val="3A8166"/>
                </a:solidFill>
              </a:defRPr>
            </a:pPr>
            <a:r>
              <a:rPr sz="2475" b="1" i="0">
                <a:solidFill>
                  <a:srgbClr val="3A8166"/>
                </a:solidFill>
              </a:rPr>
              <a:t>Quota dei fabbisogni</a:t>
            </a:r>
          </a:p>
          <a:p xmlns:a="http://schemas.openxmlformats.org/drawingml/2006/main">
            <a:pPr algn="l">
              <a:defRPr sz="2475" b="1" i="0">
                <a:solidFill>
                  <a:srgbClr val="3A8166"/>
                </a:solidFill>
              </a:defRPr>
            </a:pPr>
            <a:r>
              <a:rPr sz="2475" b="1" i="0">
                <a:solidFill>
                  <a:srgbClr val="3A8166"/>
                </a:solidFill>
              </a:rPr>
              <a:t>energetici calcolati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E8FAA7D-2817-4894-B5A3-0E2375F5D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771900"/>
            <a:ext cx="48577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203040"/>
                </a:solidFill>
              </a:defRPr>
            </a:pPr>
            <a:r>
              <a:rPr sz="1650" b="0" i="0">
                <a:solidFill>
                  <a:srgbClr val="203040"/>
                </a:solidFill>
              </a:rPr>
              <a:t>Riscaldamento + raffrescamento, secondo il metodo previsto dalla relazione energetica.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E5761AA-CA63-4310-BC25-87187A716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5048250"/>
            <a:ext cx="21145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3A8166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SERVE IL PROGETTISTA</a:t>
            </a:r>
          </a:p>
        </p:txBody>
      </p:sp>
    </p:spTree>
    <p:extLst>
      <p:ext uri="{BB962C8B-B14F-4D97-AF65-F5344CB8AC3E}">
        <p14:creationId xmlns:p14="http://schemas.microsoft.com/office/powerpoint/2010/main" val="203149786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B696E49-D24E-4C25-9051-D8197ADA3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52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0C248F-58AE-4D62-B184-9F324ACED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0050"/>
            <a:ext cx="11087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F5D8F"/>
                </a:solidFill>
              </a:defRPr>
            </a:pPr>
            <a:r>
              <a:rPr sz="975" b="1" i="0">
                <a:solidFill>
                  <a:srgbClr val="1F5D8F"/>
                </a:solidFill>
              </a:rPr>
              <a:t>SOLUZIONI TECNICHE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CC579F-FA1F-4CB8-A773-5F05AC27B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42950"/>
            <a:ext cx="11087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23C63"/>
                </a:solidFill>
              </a:defRPr>
            </a:pPr>
            <a:r>
              <a:rPr sz="2550" b="1" i="0">
                <a:solidFill>
                  <a:srgbClr val="123C63"/>
                </a:solidFill>
              </a:rPr>
              <a:t>Tecnologie che possono concorrere alla quota FER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0A26A7-175B-4971-B1CB-CE333E649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19225"/>
            <a:ext cx="8763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7E56F8-E464-4897-B8CC-C03775027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579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A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9FE9BC3-5551-466E-9D07-FEE1F7770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3415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RED III · Installatori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C66EB7-D3BC-4B3D-BC4F-DE723E03B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53415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 i="0">
                <a:solidFill>
                  <a:srgbClr val="5D7182"/>
                </a:solidFill>
              </a:defRPr>
            </a:pPr>
            <a:r>
              <a:rPr sz="900" b="1" i="0">
                <a:solidFill>
                  <a:srgbClr val="5D7182"/>
                </a:solidFill>
              </a:rPr>
              <a:t>09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F6590C-0A45-4913-8E16-3FBD12AA3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66900"/>
            <a:ext cx="539115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CCC30A9-41CC-4C1F-B0B2-31FB9865A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171700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F5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50913A6-4E3C-475C-98FC-F4AAB0100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38125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PDC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D15761-8F17-40F6-AF84-2E05592C6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152650"/>
            <a:ext cx="3657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23C63"/>
                </a:solidFill>
              </a:defRPr>
            </a:pPr>
            <a:r>
              <a:rPr sz="1800" b="1" i="0">
                <a:solidFill>
                  <a:srgbClr val="123C63"/>
                </a:solidFill>
              </a:rPr>
              <a:t>Pompa di calore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3DA7510-385C-4B23-8EFA-494E0CF02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2590800"/>
            <a:ext cx="3714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7182"/>
                </a:solidFill>
              </a:defRPr>
            </a:pPr>
            <a:r>
              <a:rPr sz="1275" b="0" i="0">
                <a:solidFill>
                  <a:srgbClr val="5D7182"/>
                </a:solidFill>
              </a:rPr>
              <a:t>Contributo rinnovabile legato a prestazioni e condizioni di calcolo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A30980C-7466-4ED6-80E6-A57832F79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866900"/>
            <a:ext cx="539115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3C4AA20-82D7-40A3-9763-92392100E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171700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D2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64B3448-29D5-4621-9B96-D733BE811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238125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FV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9D26EDB-6A01-4D23-8BD9-9C7B72585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152650"/>
            <a:ext cx="3657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23C63"/>
                </a:solidFill>
              </a:defRPr>
            </a:pPr>
            <a:r>
              <a:rPr sz="1800" b="1" i="0">
                <a:solidFill>
                  <a:srgbClr val="123C63"/>
                </a:solidFill>
              </a:rPr>
              <a:t>Fotovoltaico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AD9DDD0-AB4E-47BE-910A-BE100BBC2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590800"/>
            <a:ext cx="3714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7182"/>
                </a:solidFill>
              </a:defRPr>
            </a:pPr>
            <a:r>
              <a:rPr sz="1275" b="0" i="0">
                <a:solidFill>
                  <a:srgbClr val="5D7182"/>
                </a:solidFill>
              </a:rPr>
              <a:t>Supporta i consumi elettrici, ma va verificata l’interazione nel calcolo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0F90421-9F00-4F94-83B3-1C5E5F898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71900"/>
            <a:ext cx="539115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7988632-7570-4060-998F-17BB50BFD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76700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A816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43C545-4FA6-4AF5-85C7-97A5370E8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8625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ST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33876D6-3811-4DFC-BAF3-48DDFA67E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057650"/>
            <a:ext cx="3657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23C63"/>
                </a:solidFill>
              </a:defRPr>
            </a:pPr>
            <a:r>
              <a:rPr sz="1800" b="1" i="0">
                <a:solidFill>
                  <a:srgbClr val="123C63"/>
                </a:solidFill>
              </a:rPr>
              <a:t>Solare termico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02C668A-9F1F-486C-9FB9-430265410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495800"/>
            <a:ext cx="3714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7182"/>
                </a:solidFill>
              </a:defRPr>
            </a:pPr>
            <a:r>
              <a:rPr sz="1275" b="0" i="0">
                <a:solidFill>
                  <a:srgbClr val="5D7182"/>
                </a:solidFill>
              </a:rPr>
              <a:t>Contributo diretto, particolarmente utile per l’acqua calda sanitaria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59CFD27-6F9D-4AA0-BB0B-D2E69AE89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771900"/>
            <a:ext cx="539115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AF4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F104B26-6A21-4222-B527-441A5E6D7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076700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C6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2A510BE-6BD5-4D17-BA2F-DF8787271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00825" y="4286250"/>
            <a:ext cx="571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BIO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46721D1-3E3E-4B94-96BD-7F64C86FB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4057650"/>
            <a:ext cx="3657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123C63"/>
                </a:solidFill>
              </a:defRPr>
            </a:pPr>
            <a:r>
              <a:rPr sz="1800" b="1" i="0">
                <a:solidFill>
                  <a:srgbClr val="123C63"/>
                </a:solidFill>
              </a:rPr>
              <a:t>Biomassa / ibridi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B3A8F6D-A570-46B7-8165-AC80CBDC1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4495800"/>
            <a:ext cx="3714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 i="0">
                <a:solidFill>
                  <a:srgbClr val="5D7182"/>
                </a:solidFill>
              </a:defRPr>
            </a:pPr>
            <a:r>
              <a:rPr sz="1275" b="0" i="0">
                <a:solidFill>
                  <a:srgbClr val="5D7182"/>
                </a:solidFill>
              </a:rPr>
              <a:t>Ammissibilità e contributo dipendono da configurazione e requisiti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FEFA298-C672-4A19-B9EC-32FC046E1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762625"/>
            <a:ext cx="8763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FFF3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AE82B10-ECF0-4C17-B664-86F1FA7A4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23C63"/>
                </a:solidFill>
              </a:defRPr>
            </a:pPr>
            <a:r>
              <a:rPr sz="1350" b="1" i="0">
                <a:solidFill>
                  <a:srgbClr val="123C63"/>
                </a:solidFill>
              </a:rPr>
              <a:t>Nessuna tecnologia dimostra da sola la conformità: serve la verifica dell’intero sistema.</a:t>
            </a:r>
          </a:p>
        </p:txBody>
      </p:sp>
    </p:spTree>
    <p:extLst>
      <p:ext uri="{BB962C8B-B14F-4D97-AF65-F5344CB8AC3E}">
        <p14:creationId xmlns:p14="http://schemas.microsoft.com/office/powerpoint/2010/main" val="182300774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2026-09-01T15:31:59.5090000Z</dcterms:created>
  <dcterms:modified xsi:type="dcterms:W3CDTF">2026-09-01T15:31:59.5090000Z</dcterms:modified>
</coreProperties>
</file>